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2"/>
  </p:notesMasterIdLst>
  <p:sldIdLst>
    <p:sldId id="343" r:id="rId2"/>
    <p:sldId id="274" r:id="rId3"/>
    <p:sldId id="344" r:id="rId4"/>
    <p:sldId id="342" r:id="rId5"/>
    <p:sldId id="301" r:id="rId6"/>
    <p:sldId id="276" r:id="rId7"/>
    <p:sldId id="259" r:id="rId8"/>
    <p:sldId id="302" r:id="rId9"/>
    <p:sldId id="350" r:id="rId10"/>
    <p:sldId id="262" r:id="rId11"/>
    <p:sldId id="303" r:id="rId12"/>
    <p:sldId id="304" r:id="rId13"/>
    <p:sldId id="305" r:id="rId14"/>
    <p:sldId id="267" r:id="rId15"/>
    <p:sldId id="348" r:id="rId16"/>
    <p:sldId id="308" r:id="rId17"/>
    <p:sldId id="306" r:id="rId18"/>
    <p:sldId id="307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54" r:id="rId39"/>
    <p:sldId id="352" r:id="rId40"/>
    <p:sldId id="328" r:id="rId41"/>
    <p:sldId id="337" r:id="rId42"/>
    <p:sldId id="329" r:id="rId43"/>
    <p:sldId id="334" r:id="rId44"/>
    <p:sldId id="336" r:id="rId45"/>
    <p:sldId id="338" r:id="rId46"/>
    <p:sldId id="286" r:id="rId47"/>
    <p:sldId id="339" r:id="rId48"/>
    <p:sldId id="353" r:id="rId49"/>
    <p:sldId id="340" r:id="rId50"/>
    <p:sldId id="29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9F"/>
    <a:srgbClr val="FF9E1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>
        <p:scale>
          <a:sx n="78" d="100"/>
          <a:sy n="78" d="100"/>
        </p:scale>
        <p:origin x="-11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66"/>
    </p:cViewPr>
  </p:outlin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4.6960513048103676E-2"/>
                  <c:y val="2.327542538930021E-3"/>
                </c:manualLayout>
              </c:layout>
              <c:tx>
                <c:rich>
                  <a:bodyPr/>
                  <a:lstStyle/>
                  <a:p>
                    <a:fld id="{52B40852-A73C-41E9-B82C-27204D0C6006}" type="CATEGORYNAME">
                      <a:rPr lang="ru-RU" sz="1600" b="1">
                        <a:solidFill>
                          <a:schemeClr val="tx1"/>
                        </a:solidFill>
                      </a:rPr>
                      <a:pPr/>
                      <a:t>[ИМЯ КАТЕГОРИИ]</a:t>
                    </a:fld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
</a:t>
                    </a:r>
                    <a:fld id="{1A64F142-08A8-4234-B463-038F23520008}" type="PERCENTAGE">
                      <a:rPr lang="ru-RU" sz="1600" b="1" baseline="0">
                        <a:solidFill>
                          <a:schemeClr val="tx1"/>
                        </a:solidFill>
                      </a:rPr>
                      <a:pPr/>
                      <a:t>[ПРОЦЕНТ]</a:t>
                    </a:fld>
                    <a:endParaRPr lang="ru-RU" sz="1600" b="1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0037131784204268"/>
                  <c:y val="-0.333472705817544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A45670-230E-4CD3-B859-7ED9417664C4}" type="CATEGORYNAME">
                      <a:rPr lang="ru-RU" sz="2000" b="1">
                        <a:solidFill>
                          <a:schemeClr val="bg1"/>
                        </a:solidFill>
                      </a:rPr>
                      <a:pPr algn="ctr"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2000" b="1" baseline="0" dirty="0">
                        <a:solidFill>
                          <a:schemeClr val="bg1"/>
                        </a:solidFill>
                      </a:rPr>
                      <a:t>
</a:t>
                    </a:r>
                    <a:fld id="{D00EC17A-9BBD-48D6-BD39-2C579AFB327A}" type="PERCENTAGE">
                      <a:rPr lang="ru-RU" sz="2000" b="1" baseline="0">
                        <a:solidFill>
                          <a:schemeClr val="bg1"/>
                        </a:solidFill>
                      </a:rPr>
                      <a:pPr algn="ctr"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sz="2000" b="1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473966535433066"/>
                      <c:h val="0.1850624999999999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4.6022156830456983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F97DA1-AE81-49F5-8F1C-0520093030ED}" type="CATEGORYNAME">
                      <a:rPr lang="ru-RU" sz="1400" b="1" i="0">
                        <a:solidFill>
                          <a:schemeClr val="tx1"/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="1" i="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230DACD5-D146-43A4-9ABB-269D7C695364}" type="PERCENTAGE">
                      <a:rPr lang="ru-RU" sz="1400" b="1" i="0" baseline="0">
                        <a:solidFill>
                          <a:schemeClr val="tx1"/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sz="1400" b="1" i="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64583333333331"/>
                      <c:h val="0.26646874999999998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РУКОВОДСТВО</c:v>
                </c:pt>
                <c:pt idx="1">
                  <c:v>УЧИТЕЛЯ</c:v>
                </c:pt>
                <c:pt idx="2">
                  <c:v>СОЦПЕДАГОГ И ПСИХОЛОГ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21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explosion val="24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explosion val="7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explosion val="7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3"/>
              <c:layout>
                <c:manualLayout>
                  <c:x val="-1.7261052726523517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 3 лет</c:v>
                </c:pt>
                <c:pt idx="1">
                  <c:v>от 3 до 10 лет</c:v>
                </c:pt>
                <c:pt idx="2">
                  <c:v>от 10 до 25 лет</c:v>
                </c:pt>
                <c:pt idx="3">
                  <c:v>выше 25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8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0367401732966525E-2"/>
          <c:y val="0.63089352905486262"/>
          <c:w val="0.22068645118563171"/>
          <c:h val="0.318791617782153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3309653363317732"/>
          <c:y val="0"/>
          <c:w val="0.64996206071038209"/>
          <c:h val="0.986805181096291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аттестация</c:v>
                </c:pt>
              </c:strCache>
            </c:strRef>
          </c:tx>
          <c:explosion val="6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explosion val="17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explosion val="1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13605428234956563"/>
                  <c:y val="8.6726843352564545E-2"/>
                </c:manualLayout>
              </c:layout>
              <c:tx>
                <c:rich>
                  <a:bodyPr/>
                  <a:lstStyle/>
                  <a:p>
                    <a:fld id="{C8F24BAE-20C4-4E92-B5BE-86C5077F00CE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63340047239479"/>
                      <c:h val="0.1238993495058176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9330983041737828E-2"/>
                  <c:y val="-0.10034992244147786"/>
                </c:manualLayout>
              </c:layout>
              <c:tx>
                <c:rich>
                  <a:bodyPr/>
                  <a:lstStyle/>
                  <a:p>
                    <a:fld id="{169A3C1A-9434-4967-A374-289031B012C9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987121499953494"/>
                      <c:h val="0.1238993495058176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27880048056837747"/>
                  <c:y val="-0.21656583539307581"/>
                </c:manualLayout>
              </c:layout>
              <c:tx>
                <c:rich>
                  <a:bodyPr/>
                  <a:lstStyle/>
                  <a:p>
                    <a:r>
                      <a:rPr lang="en-US" sz="2400" baseline="0" dirty="0">
                        <a:solidFill>
                          <a:schemeClr val="bg1"/>
                        </a:solidFill>
                      </a:rPr>
                      <a:t>
</a:t>
                    </a:r>
                    <a:fld id="{4562052A-947C-45B3-86E3-575AD82A09CA}" type="PERCENTAGE">
                      <a:rPr lang="en-US" sz="2400" baseline="0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en-US" sz="2400" baseline="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80837960487597"/>
                      <c:h val="0.2012078973588543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1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высшая</c:v>
                </c:pt>
                <c:pt idx="1">
                  <c:v>первая</c:v>
                </c:pt>
                <c:pt idx="2">
                  <c:v>соответствие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3</c:v>
                </c:pt>
                <c:pt idx="2">
                  <c:v>17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4876437913708806E-2"/>
          <c:w val="0.96437419438692518"/>
          <c:h val="0.911731770406993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4"/>
          <c:dPt>
            <c:idx val="0"/>
            <c:bubble3D val="0"/>
            <c:explosion val="17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explosion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="1" dirty="0" smtClean="0">
                        <a:solidFill>
                          <a:schemeClr val="bg1"/>
                        </a:solidFill>
                      </a:rPr>
                      <a:t>57</a:t>
                    </a:r>
                    <a:r>
                      <a:rPr lang="en-US" sz="2800" b="1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01581664464924"/>
                      <c:h val="0.2631163920323159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7832928376411422"/>
                  <c:y val="-0.228328559092171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1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="1" i="1" dirty="0" smtClean="0">
                        <a:solidFill>
                          <a:schemeClr val="bg1"/>
                        </a:solidFill>
                      </a:rPr>
                      <a:t>43</a:t>
                    </a:r>
                    <a:r>
                      <a:rPr lang="en-US" sz="2800" b="1" i="1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48934753103327"/>
                      <c:h val="0.3136896542166847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занимающиеся на РЭШ</c:v>
                </c:pt>
                <c:pt idx="1">
                  <c:v>не занимающиеся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</c:v>
                </c:pt>
                <c:pt idx="1">
                  <c:v>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5.0259502669364166E-6"/>
          <c:y val="0.54942789755917765"/>
          <c:w val="0.3996052408271733"/>
          <c:h val="0.310554191844440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6035590287251992E-2"/>
          <c:w val="1"/>
          <c:h val="0.94660826308774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explosion val="7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5112D5D-2F87-4FF1-AC5B-C001ADEFB61A}" type="PERCENTAGE">
                      <a:rPr lang="en-US" sz="3200" b="1"/>
                      <a:pPr>
                        <a:defRPr sz="32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9367B67-3DBD-4AF4-993D-1B0ABE20C9E8}" type="PERCENTAGE">
                      <a:rPr lang="en-US" sz="3200" b="1"/>
                      <a:pPr>
                        <a:defRPr sz="32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занимающиеся на РЭШ</c:v>
                </c:pt>
                <c:pt idx="1">
                  <c:v>не занимающиеся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</c:v>
                </c:pt>
                <c:pt idx="1">
                  <c:v>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0.70692889699477024"/>
          <c:w val="0.36274440611379255"/>
          <c:h val="0.293071103005230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baseline="0" dirty="0" err="1" smtClean="0">
                        <a:solidFill>
                          <a:schemeClr val="tx1"/>
                        </a:solidFill>
                      </a:rPr>
                      <a:t>Учи.ру</a:t>
                    </a:r>
                    <a:r>
                      <a:rPr lang="ru-RU" b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fld id="{D55C4D32-5D9E-437C-828A-DFB0716E4911}" type="VALUE">
                      <a:rPr lang="en-US" b="1" baseline="0" smtClean="0">
                        <a:solidFill>
                          <a:schemeClr val="tx1"/>
                        </a:solidFill>
                      </a:rPr>
                      <a:pPr>
                        <a:defRPr sz="1197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en-US" b="1" baseline="0" dirty="0" smtClean="0">
                        <a:solidFill>
                          <a:schemeClr val="tx1"/>
                        </a:solidFill>
                      </a:rPr>
                      <a:t> %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278337297610237"/>
                      <c:h val="3.9516752812981594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945BC4F-748C-40C6-8D87-422CBD13354C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 30 %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 РЭШ</a:t>
                    </a:r>
                    <a:r>
                      <a:rPr lang="ru-RU" baseline="0" smtClean="0"/>
                      <a:t>  65%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4BC443B-C20A-488E-9576-5986A14DAEB1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 </a:t>
                    </a:r>
                    <a:fld id="{1F39BAC8-F54A-4DA8-9E44-B1D45DDA0E2B}" type="VALUE">
                      <a:rPr lang="ru-RU" baseline="0" smtClean="0"/>
                      <a:pPr/>
                      <a:t>[ЗНАЧЕНИЕ]</a:t>
                    </a:fld>
                    <a:r>
                      <a:rPr lang="ru-RU" baseline="0" dirty="0" smtClean="0"/>
                      <a:t> 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Учи.ру</c:v>
                </c:pt>
                <c:pt idx="1">
                  <c:v>Якласс</c:v>
                </c:pt>
                <c:pt idx="2">
                  <c:v>РЭШ</c:v>
                </c:pt>
                <c:pt idx="3">
                  <c:v>ФГИС "Моя школа"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81</c:v>
                </c:pt>
                <c:pt idx="1">
                  <c:v>30</c:v>
                </c:pt>
                <c:pt idx="2">
                  <c:v>65</c:v>
                </c:pt>
                <c:pt idx="3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Учи.ру</c:v>
                </c:pt>
                <c:pt idx="1">
                  <c:v>Якласс</c:v>
                </c:pt>
                <c:pt idx="2">
                  <c:v>РЭШ</c:v>
                </c:pt>
                <c:pt idx="3">
                  <c:v>ФГИС "Моя школа"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Учи.ру</c:v>
                </c:pt>
                <c:pt idx="1">
                  <c:v>Якласс</c:v>
                </c:pt>
                <c:pt idx="2">
                  <c:v>РЭШ</c:v>
                </c:pt>
                <c:pt idx="3">
                  <c:v>ФГИС "Моя школа"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424064"/>
        <c:axId val="218425600"/>
        <c:axId val="0"/>
      </c:bar3DChart>
      <c:catAx>
        <c:axId val="21842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425600"/>
        <c:crosses val="autoZero"/>
        <c:auto val="1"/>
        <c:lblAlgn val="ctr"/>
        <c:lblOffset val="100"/>
        <c:noMultiLvlLbl val="0"/>
      </c:catAx>
      <c:valAx>
        <c:axId val="21842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424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  <a:alpha val="90000"/>
                </a:schemeClr>
              </a:solidFill>
              <a:ln w="19050">
                <a:solidFill>
                  <a:schemeClr val="accent4">
                    <a:shade val="58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shade val="58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shade val="58000"/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4">
                  <a:shade val="86000"/>
                  <a:alpha val="90000"/>
                </a:schemeClr>
              </a:solidFill>
              <a:ln w="19050">
                <a:solidFill>
                  <a:schemeClr val="accent4">
                    <a:shade val="86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shade val="8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shade val="86000"/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4">
                  <a:tint val="86000"/>
                  <a:alpha val="90000"/>
                </a:schemeClr>
              </a:solidFill>
              <a:ln w="19050">
                <a:solidFill>
                  <a:schemeClr val="accent4">
                    <a:tint val="86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tint val="8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tint val="86000"/>
                    <a:lumMod val="7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tint val="58000"/>
                  <a:alpha val="90000"/>
                </a:schemeClr>
              </a:solidFill>
              <a:ln w="19050">
                <a:solidFill>
                  <a:schemeClr val="accent4">
                    <a:tint val="58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tint val="58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tint val="58000"/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7.5740280306959918E-3"/>
                  <c:y val="-0.371215962712817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shade val="58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shade val="58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865028503461227"/>
                      <c:h val="0.30334470657344864"/>
                    </c:manualLayout>
                  </c15:layout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shade val="8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shade val="8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tint val="8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tint val="8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tint val="58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tint val="58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8064A2"/>
                </a:solidFill>
                <a:round/>
              </a:ln>
              <a:effectLst>
                <a:outerShdw blurRad="50800" dist="38100" dir="2700000" algn="tl" rotWithShape="0">
                  <a:srgbClr val="8064A2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1"/>
                <c:pt idx="0">
                  <c:v>учителя прошедшие КП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71E4F-9416-4699-8C42-E126BF12A17C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A82AE-7141-439B-BE48-D6DA2DC938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8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444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336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82AE-7141-439B-BE48-D6DA2DC938B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1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5" y="4650640"/>
            <a:ext cx="7772400" cy="8592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600">
                <a:solidFill>
                  <a:srgbClr val="FF9E1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005" y="5566870"/>
            <a:ext cx="6400800" cy="83545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7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4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06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2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1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9E1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2770"/>
            <a:ext cx="8229600" cy="39188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70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544" y="374900"/>
            <a:ext cx="7016195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9E1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1545" y="1544098"/>
            <a:ext cx="7016195" cy="4275740"/>
          </a:xfrm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1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14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0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17065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9E1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2341022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970885"/>
            <a:ext cx="4040188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234102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970885"/>
            <a:ext cx="404177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1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5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27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8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0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h-saidkentskaya-r82.gosweb.gosuslugi.ru/" TargetMode="Externa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h-saidkentskaya-r82.gosweb.gosuslugi.ru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Методическая работа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МКОУ «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Касумкентская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СОШ №2»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Заместитель директора по УВР Гаджибекова М.Д.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0484"/>
            <a:ext cx="9144000" cy="60970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9895" y="2905857"/>
            <a:ext cx="72613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Методическая работа</a:t>
            </a:r>
            <a:br>
              <a:rPr lang="ru-RU" sz="36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</a:br>
            <a:r>
              <a:rPr lang="ru-RU" sz="36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 в МКОУ </a:t>
            </a:r>
            <a:r>
              <a:rPr lang="ru-RU" sz="36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«</a:t>
            </a:r>
            <a:r>
              <a:rPr lang="ru-RU" sz="3600" b="1" i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Саидкентская</a:t>
            </a:r>
            <a:r>
              <a:rPr lang="ru-RU" sz="36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 СОШ»</a:t>
            </a:r>
            <a:endParaRPr lang="ru-RU" sz="36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670605" y="4693317"/>
            <a:ext cx="6400800" cy="835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 smtClean="0">
                <a:solidFill>
                  <a:schemeClr val="tx1"/>
                </a:solidFill>
                <a:latin typeface="Sitka Banner" panose="02000505000000020004" pitchFamily="2" charset="0"/>
                <a:cs typeface="Consolas" panose="020B0609020204030204" pitchFamily="49" charset="0"/>
              </a:rPr>
              <a:t>Заместитель директора по УВР </a:t>
            </a:r>
          </a:p>
          <a:p>
            <a:r>
              <a:rPr lang="ru-RU" i="1" dirty="0" err="1" smtClean="0">
                <a:solidFill>
                  <a:schemeClr val="tx1"/>
                </a:solidFill>
                <a:latin typeface="Sitka Banner" panose="02000505000000020004" pitchFamily="2" charset="0"/>
                <a:cs typeface="Consolas" panose="020B0609020204030204" pitchFamily="49" charset="0"/>
              </a:rPr>
              <a:t>Рагимханова</a:t>
            </a:r>
            <a:r>
              <a:rPr lang="ru-RU" i="1" dirty="0" smtClean="0">
                <a:solidFill>
                  <a:schemeClr val="tx1"/>
                </a:solidFill>
                <a:latin typeface="Sitka Banner" panose="02000505000000020004" pitchFamily="2" charset="0"/>
                <a:cs typeface="Consolas" panose="020B0609020204030204" pitchFamily="49" charset="0"/>
              </a:rPr>
              <a:t> З.М.</a:t>
            </a:r>
            <a:endParaRPr lang="en-US" i="1" dirty="0">
              <a:solidFill>
                <a:schemeClr val="tx1"/>
              </a:solidFill>
              <a:latin typeface="Sitka Banner" panose="02000505000000020004" pitchFamily="2" charset="0"/>
              <a:cs typeface="Consolas" panose="020B0609020204030204" pitchFamily="49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4130" y="790194"/>
            <a:ext cx="3891860" cy="2189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83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347373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КАДРОВЫЙ СОСТАВ ШКОЛЫ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4379766"/>
              </p:ext>
            </p:extLst>
          </p:nvPr>
        </p:nvGraphicFramePr>
        <p:xfrm>
          <a:off x="1212490" y="1544098"/>
          <a:ext cx="7329839" cy="4534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438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3902" y="512033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Распределение персонала</a:t>
            </a:r>
            <a:br>
              <a:rPr lang="ru-RU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</a:br>
            <a:r>
              <a:rPr lang="ru-RU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по стажу работы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34902695"/>
              </p:ext>
            </p:extLst>
          </p:nvPr>
        </p:nvGraphicFramePr>
        <p:xfrm>
          <a:off x="754375" y="1396999"/>
          <a:ext cx="8093365" cy="4422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871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7080" y="374900"/>
            <a:ext cx="7940659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КУРСОВАЯ ПОДГОТОВКА ПЕД. КАДРОВ</a:t>
            </a:r>
            <a:endParaRPr lang="en-US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12491" y="1544098"/>
            <a:ext cx="7635250" cy="427574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15965" y="1749245"/>
            <a:ext cx="79406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170" marR="371475" indent="448945" algn="just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Педагоги стремятся к повышению профессионального мастерства, систематически проходят курсы повышения квалификации. На данный момент все педагогические работники имеют пройденные курсы повышения квалификации и дополнительно прошли курсы повышения квалификации, связанные с переходом на новые стандарты ФГОС в НОО и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ООО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2800" b="1" dirty="0">
              <a:solidFill>
                <a:schemeClr val="tx2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75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2018" y="424892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АТТЕСТАЦИЯ ПЕД. КАДРОВ</a:t>
            </a:r>
            <a:endParaRPr lang="en-US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12491" y="1544098"/>
            <a:ext cx="7635250" cy="427574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512995559"/>
              </p:ext>
            </p:extLst>
          </p:nvPr>
        </p:nvGraphicFramePr>
        <p:xfrm>
          <a:off x="601670" y="1517900"/>
          <a:ext cx="8246069" cy="4812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1812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7900" y="485707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Работа методических объединений учителей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61912" y="1443835"/>
            <a:ext cx="7177136" cy="519197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2400" dirty="0" smtClean="0"/>
          </a:p>
          <a:p>
            <a:pPr marL="0" lvl="0" indent="0">
              <a:buNone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школе функциониру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 4 МО:</a:t>
            </a:r>
          </a:p>
          <a:p>
            <a:pPr lvl="0">
              <a:buFontTx/>
              <a:buChar char="-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 учителей начальных классов;</a:t>
            </a:r>
          </a:p>
          <a:p>
            <a:pPr lvl="0">
              <a:buFontTx/>
              <a:buChar char="-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 учителей естественно-научного цикла;</a:t>
            </a:r>
          </a:p>
          <a:p>
            <a:pPr lvl="0">
              <a:buFontTx/>
              <a:buChar char="-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 учителей гуманитарного цикла;</a:t>
            </a:r>
          </a:p>
          <a:p>
            <a:pPr lvl="0">
              <a:buFontTx/>
              <a:buChar char="-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 классных руководителей.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536200" y="327151"/>
            <a:ext cx="9620415" cy="729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90645" marR="218440" indent="-6350">
              <a:lnSpc>
                <a:spcPct val="112000"/>
              </a:lnSpc>
            </a:pPr>
            <a:r>
              <a:rPr lang="ru-RU" sz="40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ea typeface="Times New Roman" panose="02020603050405020304" pitchFamily="18" charset="0"/>
              </a:rPr>
              <a:t>МО учителей школы. </a:t>
            </a:r>
            <a:endParaRPr lang="ru-RU" sz="3600" b="1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789290"/>
              </p:ext>
            </p:extLst>
          </p:nvPr>
        </p:nvGraphicFramePr>
        <p:xfrm>
          <a:off x="296260" y="1488207"/>
          <a:ext cx="8543245" cy="514759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43942"/>
                <a:gridCol w="1928265"/>
                <a:gridCol w="2207937"/>
                <a:gridCol w="3963101"/>
              </a:tblGrid>
              <a:tr h="537141">
                <a:tc>
                  <a:txBody>
                    <a:bodyPr/>
                    <a:lstStyle/>
                    <a:p>
                      <a:pPr marL="94615" marR="2184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12065" marR="2286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МО учителей по предметам.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234950" marR="4064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Руководители МО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234950" marR="218440" indent="-63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Методическая тема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</a:tr>
              <a:tr h="1904859">
                <a:tc>
                  <a:txBody>
                    <a:bodyPr/>
                    <a:lstStyle/>
                    <a:p>
                      <a:pPr marL="234950" marR="43815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234950" marR="2184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</a:rPr>
                        <a:t>Гуманитарный цикл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3175" marR="2184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 Рамазанова Е. Т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</a:p>
                    <a:p>
                      <a:pPr marL="3175" marR="21844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(учитель высшей категории)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234950" marR="218440" indent="-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</a:rPr>
                        <a:t>«Повышение эффективности образовательного процесса посредством применения на уроках современных образовательных технологий и совершенствование профессионального уровня и педагогического мастерства учителя» </a:t>
                      </a:r>
                      <a:endParaRPr lang="ru-RU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</a:tr>
              <a:tr h="810684">
                <a:tc>
                  <a:txBody>
                    <a:bodyPr/>
                    <a:lstStyle/>
                    <a:p>
                      <a:pPr marL="234950" marR="43815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234950" marR="2184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</a:rPr>
                        <a:t>Естественно-математический цикл 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3175" marR="2184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 Ахмедова А. Я.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234950" marR="218440" indent="-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</a:rPr>
                        <a:t>«Пути повышения качества образования в условиях реализации ФГОС» </a:t>
                      </a:r>
                      <a:endParaRPr lang="ru-RU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</a:tr>
              <a:tr h="1357772">
                <a:tc>
                  <a:txBody>
                    <a:bodyPr/>
                    <a:lstStyle/>
                    <a:p>
                      <a:pPr marL="234950" marR="43815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5.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234950" marR="2184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</a:rPr>
                        <a:t>Начальные классы  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3175" marR="2184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Рагимова Э. К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</a:p>
                    <a:p>
                      <a:pPr marL="3175" marR="21844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(учитель высшей категории)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3175" marR="67945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«Организация учебного процесса путем внедрения активных методов обучения, направленных на развитие </a:t>
                      </a:r>
                      <a:r>
                        <a:rPr lang="ru-RU" sz="1600" b="1" dirty="0" err="1">
                          <a:effectLst/>
                        </a:rPr>
                        <a:t>метапредметных</a:t>
                      </a:r>
                      <a:r>
                        <a:rPr lang="ru-RU" sz="1600" b="1" dirty="0">
                          <a:effectLst/>
                        </a:rPr>
                        <a:t> компетенций и качества образования в начальной школе».    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</a:tr>
              <a:tr h="537141">
                <a:tc>
                  <a:txBody>
                    <a:bodyPr/>
                    <a:lstStyle/>
                    <a:p>
                      <a:pPr marL="234950" marR="43815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6.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234950" marR="2184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</a:rPr>
                        <a:t>Классных руководителей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3175" marR="2184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Кайибханова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К. М.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  <a:tc>
                  <a:txBody>
                    <a:bodyPr/>
                    <a:lstStyle/>
                    <a:p>
                      <a:pPr marL="3175" marR="67945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120" marR="19284" marT="3403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3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58496"/>
            <a:ext cx="9144000" cy="68458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310486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ФОРМЫ РАБОТЫ  ШМО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88" y="1477370"/>
            <a:ext cx="7635251" cy="5191970"/>
          </a:xfrm>
        </p:spPr>
        <p:txBody>
          <a:bodyPr>
            <a:noAutofit/>
          </a:bodyPr>
          <a:lstStyle/>
          <a:p>
            <a:pPr marL="457200" lvl="0" indent="-4572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ЗАСЕДАНИЯ МО</a:t>
            </a:r>
          </a:p>
          <a:p>
            <a:pPr marL="457200" lvl="0" indent="-4572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ИЗУЧЕНИЕ НОРМАТИВНЫХ ДОКУМЕНТОВ</a:t>
            </a:r>
          </a:p>
          <a:p>
            <a:pPr marL="457200" lvl="0" indent="-4572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КОНСУЛЬТАЦИИ УЧИТЕЛЕЙ С РУКОВОДИТЕЛЕМ МО</a:t>
            </a:r>
          </a:p>
          <a:p>
            <a:pPr marL="457200" lvl="0" indent="-4572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ЛЕКЦИИ, ДОКЛАДЫ, ДИСКУССИИ ПО МЕТОДИКЕ</a:t>
            </a:r>
          </a:p>
          <a:p>
            <a:pPr marL="457200" lvl="0" indent="-4572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ПРЕДМЕТНЫЕ НЕДЕЛИ</a:t>
            </a:r>
          </a:p>
          <a:p>
            <a:pPr marL="457200" lvl="0" indent="-4572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ОТКРЫТЫЕ УРОКИ И ВНЕКЛАССНЫЕ МЕРОПРИЯТИЯ</a:t>
            </a:r>
          </a:p>
          <a:p>
            <a:pPr marL="0" lvl="0" indent="0">
              <a:buNone/>
            </a:pP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3902" y="443901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РАБОТА НАД ЕДИНОЙ ТЕМОЙ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/>
            </a:r>
            <a:b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FF0000"/>
                </a:solidFill>
                <a:latin typeface="Sitka Banner" panose="02000505000000020004" pitchFamily="2" charset="0"/>
                <a:cs typeface="Times New Roman" pitchFamily="18" charset="0"/>
              </a:rPr>
              <a:t> </a:t>
            </a:r>
            <a:endParaRPr lang="en-US" b="1" u="sng" dirty="0">
              <a:solidFill>
                <a:srgbClr val="FF0000"/>
              </a:solidFill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586901"/>
            <a:ext cx="7177136" cy="5191970"/>
          </a:xfrm>
        </p:spPr>
        <p:txBody>
          <a:bodyPr>
            <a:noAutofit/>
          </a:bodyPr>
          <a:lstStyle/>
          <a:p>
            <a:pPr marL="457200" lvl="0" indent="-457200">
              <a:buAutoNum type="arabicPeriod"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Sitka Banner" panose="02000505000000020004" pitchFamily="2" charset="0"/>
              </a:rPr>
              <a:t>ИССЛЕДОВАТЕЛЬСКАЯ ДЕЯТЕЛЬНОСТЬ</a:t>
            </a:r>
          </a:p>
          <a:p>
            <a:pPr marL="457200" lvl="0" indent="-457200">
              <a:buAutoNum type="arabicPeriod"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Sitka Banner" panose="02000505000000020004" pitchFamily="2" charset="0"/>
              </a:rPr>
              <a:t>ФОРМИРОВАНИЕ ПЕРЕДОВОГО ПЕДАГОГИЧЕСКОГО ОПЫТА</a:t>
            </a:r>
          </a:p>
          <a:p>
            <a:pPr marL="457200" lvl="0" indent="-457200">
              <a:buAutoNum type="arabicPeriod"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Sitka Banner" panose="02000505000000020004" pitchFamily="2" charset="0"/>
              </a:rPr>
              <a:t>ВЗАИМОСВЯЗЬ РАБОТЫ УЧИТЕЛЕЙ В ОРГАНИЗАЦИИ ОБУЧЕНИЯ И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141501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8386" y="148130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ОСНОВНАЯ РАБОТА МС</a:t>
            </a:r>
            <a:endParaRPr lang="en-US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1" y="1291130"/>
            <a:ext cx="7787956" cy="5545160"/>
          </a:xfrm>
        </p:spPr>
        <p:txBody>
          <a:bodyPr>
            <a:noAutofit/>
          </a:bodyPr>
          <a:lstStyle/>
          <a:p>
            <a:pPr marL="457200" lvl="0" indent="-457200">
              <a:buAutoNum type="arabicPeriod"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ОКАЗАНИЕ ПРАКТИЧЕСКОЙ ПОМОЩИ ПЕДАГОГАМ</a:t>
            </a:r>
          </a:p>
          <a:p>
            <a:pPr marL="457200" lvl="0" indent="-457200">
              <a:buAutoNum type="arabicPeriod"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ВЗАИМОПОСЕЩЕНИЕ УРОКОВ</a:t>
            </a:r>
          </a:p>
          <a:p>
            <a:pPr marL="457200" lvl="0" indent="-457200">
              <a:buAutoNum type="arabicPeriod"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ОТКРЫТЫЕ УРОКИ</a:t>
            </a:r>
          </a:p>
          <a:p>
            <a:pPr marL="457200" lvl="0" indent="-457200">
              <a:buAutoNum type="arabicPeriod"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ОЗНАКОМЛЕНИЕ С МЕТОДИЧЕСКИМИ РАЗРАБОТКАМИ ПО ПРЕДМЕТАМ</a:t>
            </a:r>
          </a:p>
          <a:p>
            <a:pPr marL="457200" lvl="0" indent="-457200">
              <a:buAutoNum type="arabicPeriod"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УКРЕПЛЕНИЕ МАТЕРИАЛЬНОЙ БАЗЫ</a:t>
            </a:r>
          </a:p>
          <a:p>
            <a:pPr marL="457200" lvl="0" indent="-457200">
              <a:buAutoNum type="arabicPeriod"/>
            </a:pPr>
            <a:endParaRPr lang="ru-RU" sz="36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3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4842" y="229818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 ФОРМЫ РАБОТЫ МС</a:t>
            </a:r>
            <a:endParaRPr lang="en-US" sz="44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4842" y="1856980"/>
            <a:ext cx="7787956" cy="5191970"/>
          </a:xfrm>
        </p:spPr>
        <p:txBody>
          <a:bodyPr>
            <a:noAutofit/>
          </a:bodyPr>
          <a:lstStyle/>
          <a:p>
            <a:pPr marL="457200" lvl="0" indent="-457200">
              <a:buAutoNum type="arabicPeriod"/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САМООБРАЗОВАНИЕ</a:t>
            </a:r>
          </a:p>
          <a:p>
            <a:pPr marL="457200" lvl="0" indent="-457200">
              <a:buAutoNum type="arabicPeriod"/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НАСТАВНИЧЕСТВО</a:t>
            </a:r>
          </a:p>
          <a:p>
            <a:pPr marL="457200" lvl="0" indent="-457200">
              <a:buAutoNum type="arabicPeriod"/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ОБОБЩЕНИЕ И РАСПРОСТРАНЕНИЕ ОПЫТА</a:t>
            </a:r>
          </a:p>
        </p:txBody>
      </p:sp>
    </p:spTree>
    <p:extLst>
      <p:ext uri="{BB962C8B-B14F-4D97-AF65-F5344CB8AC3E}">
        <p14:creationId xmlns:p14="http://schemas.microsoft.com/office/powerpoint/2010/main" val="408811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indent="449580" algn="ctr"/>
            <a:r>
              <a:rPr lang="ru-RU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</a:rPr>
              <a:t/>
            </a:r>
            <a:br>
              <a:rPr lang="ru-RU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/>
              </a:rPr>
              <a:t>Школа </a:t>
            </a:r>
            <a:r>
              <a:rPr lang="ru-RU" sz="4000" b="1" dirty="0">
                <a:solidFill>
                  <a:srgbClr val="FF0000"/>
                </a:solidFill>
                <a:latin typeface="Times New Roman"/>
              </a:rPr>
              <a:t>начинается с Учителя…</a:t>
            </a:r>
            <a:br>
              <a:rPr lang="ru-RU" sz="4000" b="1" dirty="0">
                <a:solidFill>
                  <a:srgbClr val="FF0000"/>
                </a:solidFill>
                <a:latin typeface="Times New Roman"/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r">
              <a:buNone/>
            </a:pPr>
            <a:r>
              <a:rPr lang="ru-RU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</a:rPr>
              <a:t>Учитель – это человек, который</a:t>
            </a:r>
            <a:endParaRPr lang="ru-RU" sz="3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/>
            </a:endParaRPr>
          </a:p>
          <a:p>
            <a:pPr indent="0" algn="r">
              <a:buNone/>
            </a:pPr>
            <a:r>
              <a:rPr lang="ru-RU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</a:rPr>
              <a:t>учится всю жизнь, только в этом</a:t>
            </a:r>
            <a:endParaRPr lang="ru-RU" sz="3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/>
            </a:endParaRPr>
          </a:p>
          <a:p>
            <a:pPr indent="0" algn="r">
              <a:buNone/>
            </a:pPr>
            <a:r>
              <a:rPr lang="ru-RU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</a:rPr>
              <a:t>случае он обретает право учить.</a:t>
            </a:r>
            <a:endParaRPr lang="ru-RU" sz="3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/>
            </a:endParaRPr>
          </a:p>
          <a:p>
            <a:pPr indent="0" algn="r">
              <a:buNone/>
            </a:pPr>
            <a:r>
              <a:rPr lang="ru-RU" sz="3600" b="1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</a:rPr>
              <a:t>Лизинский</a:t>
            </a:r>
            <a:r>
              <a:rPr lang="ru-RU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</a:rPr>
              <a:t> В.М.</a:t>
            </a:r>
            <a:endParaRPr lang="ru-RU" sz="3600" b="1" i="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0070" y="4149074"/>
            <a:ext cx="53355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  <a:latin typeface="Sitka Banner" panose="02000505000000020004" pitchFamily="2" charset="0"/>
              </a:rPr>
              <a:t>Целью школы </a:t>
            </a:r>
            <a:r>
              <a:rPr lang="ru-RU" sz="2400" dirty="0">
                <a:latin typeface="Sitka Banner" panose="02000505000000020004" pitchFamily="2" charset="0"/>
              </a:rPr>
              <a:t>должно быть воспитание гармоничной личности</a:t>
            </a:r>
            <a:r>
              <a:rPr lang="ru-RU" sz="2400" dirty="0" smtClean="0">
                <a:latin typeface="Sitka Banner" panose="02000505000000020004" pitchFamily="2" charset="0"/>
              </a:rPr>
              <a:t>,</a:t>
            </a:r>
          </a:p>
          <a:p>
            <a:r>
              <a:rPr lang="ru-RU" sz="2400" dirty="0" smtClean="0">
                <a:latin typeface="Sitka Banner" panose="02000505000000020004" pitchFamily="2" charset="0"/>
              </a:rPr>
              <a:t> </a:t>
            </a:r>
            <a:r>
              <a:rPr lang="ru-RU" sz="2400" dirty="0">
                <a:latin typeface="Sitka Banner" panose="02000505000000020004" pitchFamily="2" charset="0"/>
              </a:rPr>
              <a:t>а не специалиста ». </a:t>
            </a:r>
            <a:endParaRPr lang="ru-RU" sz="2400" dirty="0" smtClean="0">
              <a:latin typeface="Sitka Banner" panose="02000505000000020004" pitchFamily="2" charset="0"/>
            </a:endParaRPr>
          </a:p>
          <a:p>
            <a:r>
              <a:rPr lang="ru-RU" sz="2400" dirty="0" smtClean="0">
                <a:latin typeface="Sitka Banner" panose="02000505000000020004" pitchFamily="2" charset="0"/>
              </a:rPr>
              <a:t>                                         </a:t>
            </a:r>
            <a:r>
              <a:rPr lang="ru-RU" sz="2400" dirty="0">
                <a:latin typeface="Sitka Banner" panose="02000505000000020004" pitchFamily="2" charset="0"/>
              </a:rPr>
              <a:t>Альберт </a:t>
            </a:r>
            <a:r>
              <a:rPr lang="ru-RU" sz="2400" dirty="0" err="1">
                <a:latin typeface="Sitka Banner" panose="02000505000000020004" pitchFamily="2" charset="0"/>
              </a:rPr>
              <a:t>Энштейн</a:t>
            </a:r>
            <a:endParaRPr lang="ru-RU" sz="2400" dirty="0">
              <a:latin typeface="Sitka Banner" panose="0200050500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8347" y="673858"/>
            <a:ext cx="64556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ru-RU" sz="2400" b="1" u="sng" dirty="0">
                <a:solidFill>
                  <a:srgbClr val="C00000"/>
                </a:solidFill>
                <a:latin typeface="Sitka Banner" panose="02000505000000020004" pitchFamily="2" charset="0"/>
              </a:rPr>
              <a:t>Педагог</a:t>
            </a:r>
            <a:r>
              <a:rPr lang="ru-RU" sz="2400" dirty="0">
                <a:solidFill>
                  <a:srgbClr val="000000"/>
                </a:solidFill>
                <a:latin typeface="Sitka Banner" panose="02000505000000020004" pitchFamily="2" charset="0"/>
              </a:rPr>
              <a:t> — это тот человек, который должен передать новому поколению все ценные накопления веков и не передать предрассудков, пороков и болезней. </a:t>
            </a:r>
            <a:r>
              <a:rPr lang="ru-RU" sz="2400" dirty="0" smtClean="0">
                <a:solidFill>
                  <a:srgbClr val="000000"/>
                </a:solidFill>
                <a:latin typeface="Sitka Banner" panose="02000505000000020004" pitchFamily="2" charset="0"/>
              </a:rPr>
              <a:t>                </a:t>
            </a:r>
          </a:p>
          <a:p>
            <a:pPr marL="457200"/>
            <a:r>
              <a:rPr lang="ru-RU" sz="2400" dirty="0">
                <a:solidFill>
                  <a:srgbClr val="000000"/>
                </a:solidFill>
                <a:latin typeface="Sitka Banner" panose="02000505000000020004" pitchFamily="2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Sitka Banner" panose="02000505000000020004" pitchFamily="2" charset="0"/>
              </a:rPr>
              <a:t>                           </a:t>
            </a:r>
          </a:p>
          <a:p>
            <a:pPr marL="457200" algn="ctr"/>
            <a:r>
              <a:rPr lang="ru-RU" sz="2400" dirty="0">
                <a:solidFill>
                  <a:srgbClr val="000000"/>
                </a:solidFill>
                <a:latin typeface="Sitka Banner" panose="02000505000000020004" pitchFamily="2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Sitka Banner" panose="02000505000000020004" pitchFamily="2" charset="0"/>
              </a:rPr>
              <a:t>   (</a:t>
            </a:r>
            <a:r>
              <a:rPr lang="ru-RU" sz="2400" dirty="0">
                <a:solidFill>
                  <a:srgbClr val="000000"/>
                </a:solidFill>
                <a:latin typeface="Sitka Banner" panose="02000505000000020004" pitchFamily="2" charset="0"/>
              </a:rPr>
              <a:t>Анатолий Васильевич Луначарский</a:t>
            </a:r>
            <a:r>
              <a:rPr lang="ru-RU" sz="2000" dirty="0">
                <a:solidFill>
                  <a:srgbClr val="000000"/>
                </a:solidFill>
                <a:latin typeface="Sitka Banner" panose="02000505000000020004" pitchFamily="2" charset="0"/>
              </a:rPr>
              <a:t>)</a:t>
            </a:r>
            <a:endParaRPr lang="ru-RU" sz="1600" b="0" i="0" dirty="0">
              <a:solidFill>
                <a:srgbClr val="000000"/>
              </a:solidFill>
              <a:effectLst/>
              <a:latin typeface="Sitka Banner" panose="02000505000000020004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2490" y="277597"/>
            <a:ext cx="1916091" cy="2348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0667" y="4004762"/>
            <a:ext cx="2486133" cy="228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187753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САМООБРАЗОВАНИЕ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01639" y="1340196"/>
            <a:ext cx="7787956" cy="519197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b="1" dirty="0" smtClean="0">
                <a:latin typeface="Sitka Banner" panose="02000505000000020004" pitchFamily="2" charset="0"/>
              </a:rPr>
              <a:t>Цель </a:t>
            </a:r>
            <a:r>
              <a:rPr lang="ru-RU" b="1" dirty="0">
                <a:latin typeface="Sitka Banner" panose="02000505000000020004" pitchFamily="2" charset="0"/>
              </a:rPr>
              <a:t>самообразования </a:t>
            </a:r>
            <a:r>
              <a:rPr lang="ru-RU" dirty="0">
                <a:latin typeface="Sitka Banner" panose="02000505000000020004" pitchFamily="2" charset="0"/>
              </a:rPr>
              <a:t>– расширение и углубление теоретических знаний, совершенствование имеющихся и приобретение новых профессиональных навыков и умений в свете современных профессиональных требований</a:t>
            </a:r>
            <a:r>
              <a:rPr lang="ru-RU" dirty="0" smtClean="0">
                <a:latin typeface="Sitka Banner" panose="02000505000000020004" pitchFamily="2" charset="0"/>
              </a:rPr>
              <a:t>.</a:t>
            </a:r>
          </a:p>
          <a:p>
            <a:pPr marL="0" lvl="0" indent="0">
              <a:buNone/>
            </a:pPr>
            <a:endParaRPr lang="ru-RU" dirty="0" smtClean="0">
              <a:latin typeface="Sitka Banner" panose="02000505000000020004" pitchFamily="2" charset="0"/>
            </a:endParaRPr>
          </a:p>
          <a:p>
            <a:pPr marL="514350" lvl="0" indent="-514350" algn="ctr"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САМОПОЗНАНИЕ</a:t>
            </a:r>
          </a:p>
          <a:p>
            <a:pPr marL="514350" lvl="0" indent="-514350" algn="ctr"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САМОКОНТРОЛЬ</a:t>
            </a:r>
          </a:p>
          <a:p>
            <a:pPr marL="514350" lvl="0" indent="-514350" algn="ctr"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САМОДИАГНОСТИКА</a:t>
            </a:r>
          </a:p>
          <a:p>
            <a:pPr marL="514350" lvl="0" indent="-514350" algn="ctr"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САМООЦЕНКА</a:t>
            </a:r>
          </a:p>
        </p:txBody>
      </p:sp>
    </p:spTree>
    <p:extLst>
      <p:ext uri="{BB962C8B-B14F-4D97-AF65-F5344CB8AC3E}">
        <p14:creationId xmlns:p14="http://schemas.microsoft.com/office/powerpoint/2010/main" val="377947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3902" y="229818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 НАСТАВНИЧЕСТВО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0" y="1291130"/>
            <a:ext cx="7787956" cy="519197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Наставник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— это не просто учитель, это </a:t>
            </a:r>
            <a:r>
              <a:rPr lang="ru-RU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человек, который помогает найти правильный путь в жизни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 стоит путать наставника и учителя: учитель дает знания, а наставник — опыт и уверенность.</a:t>
            </a:r>
            <a:endParaRPr lang="ru-RU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Banner" panose="02000505000000020004" pitchFamily="2" charset="0"/>
            </a:endParaRPr>
          </a:p>
          <a:p>
            <a:pPr marL="0" lvl="0" indent="0">
              <a:buNone/>
            </a:pP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Banner" panose="02000505000000020004" pitchFamily="2" charset="0"/>
              </a:rPr>
              <a:t>ЦЕЛЬ</a:t>
            </a:r>
            <a:r>
              <a:rPr lang="ru-RU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Banner" panose="02000505000000020004" pitchFamily="2" charset="0"/>
              </a:rPr>
              <a:t>:</a:t>
            </a:r>
          </a:p>
          <a:p>
            <a:pPr marL="514350" lvl="0" indent="-514350">
              <a:buAutoNum type="arabicPeriod"/>
            </a:pP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Banner" panose="02000505000000020004" pitchFamily="2" charset="0"/>
              </a:rPr>
              <a:t>ОКАЗАНИЕ ПОМОЩИ МОЛОДЫМ СПЕЦИАЛИСТАМ;</a:t>
            </a:r>
          </a:p>
          <a:p>
            <a:pPr marL="514350" lvl="0" indent="-514350">
              <a:buAutoNum type="arabicPeriod"/>
            </a:pP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Banner" panose="02000505000000020004" pitchFamily="2" charset="0"/>
              </a:rPr>
              <a:t>СОВМЕСТНАЯ РАБОТА НАД УЧЕБНЫМ МАТЕРИАЛОМ;</a:t>
            </a:r>
          </a:p>
          <a:p>
            <a:pPr marL="0" lvl="0" indent="0">
              <a:buNone/>
            </a:pP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Banner" panose="02000505000000020004" pitchFamily="2" charset="0"/>
              </a:rPr>
              <a:t>3. ПОИСК НОВЫХ МЕТОДОВ ОБУЧЕНИЯ;</a:t>
            </a:r>
          </a:p>
          <a:p>
            <a:pPr marL="0" lvl="0" indent="0">
              <a:buNone/>
            </a:pP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Banner" panose="02000505000000020004" pitchFamily="2" charset="0"/>
              </a:rPr>
              <a:t>4. АНАЛИЗ ПОЛУЧЕННЫХ РЕЗУЛЬТАТОВ </a:t>
            </a:r>
          </a:p>
          <a:p>
            <a:pPr marL="0" lvl="0" indent="0">
              <a:buNone/>
            </a:pPr>
            <a:endParaRPr lang="ru-RU" sz="32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21181" y="222195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Sitka Banner" panose="02000505000000020004" pitchFamily="2" charset="0"/>
                <a:cs typeface="Times New Roman" pitchFamily="18" charset="0"/>
              </a:rPr>
              <a:t> </a:t>
            </a:r>
            <a:r>
              <a:rPr lang="ru-RU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ТИПЫ НАСТАВНИКОВ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0" y="1749245"/>
            <a:ext cx="7787956" cy="4123035"/>
          </a:xfrm>
        </p:spPr>
        <p:txBody>
          <a:bodyPr>
            <a:noAutofit/>
          </a:bodyPr>
          <a:lstStyle/>
          <a:p>
            <a:pPr lvl="0">
              <a:buFontTx/>
              <a:buChar char="-"/>
            </a:pPr>
            <a:r>
              <a:rPr lang="ru-RU" b="1" i="1" dirty="0" smtClean="0">
                <a:ln w="0"/>
                <a:solidFill>
                  <a:srgbClr val="002060"/>
                </a:solidFill>
                <a:latin typeface="Sitka Banner" panose="02000505000000020004" pitchFamily="2" charset="0"/>
              </a:rPr>
              <a:t>НАСТАВНИК-НОВАТОР («педагог-новатор-консервативный педагог»)</a:t>
            </a:r>
          </a:p>
          <a:p>
            <a:pPr marL="0" lvl="0" indent="0">
              <a:buNone/>
            </a:pPr>
            <a:r>
              <a:rPr lang="ru-RU" sz="2400" dirty="0" smtClean="0">
                <a:ln w="0"/>
                <a:solidFill>
                  <a:schemeClr val="tx1"/>
                </a:solidFill>
                <a:latin typeface="Sitka Banner" panose="02000505000000020004" pitchFamily="2" charset="0"/>
              </a:rPr>
              <a:t> </a:t>
            </a:r>
            <a:r>
              <a:rPr lang="ru-RU" sz="2400" dirty="0">
                <a:ln w="0"/>
                <a:solidFill>
                  <a:schemeClr val="tx1"/>
                </a:solidFill>
                <a:latin typeface="Sitka Banner" panose="02000505000000020004" pitchFamily="2" charset="0"/>
              </a:rPr>
              <a:t>более молодой учитель помогает опытному представителю «старой школы» овладеть современными программами и цифровыми навыками и технологиями</a:t>
            </a:r>
            <a:r>
              <a:rPr lang="ru-RU" sz="2400" dirty="0" smtClean="0">
                <a:ln w="0"/>
                <a:solidFill>
                  <a:schemeClr val="tx1"/>
                </a:solidFill>
                <a:latin typeface="Sitka Banner" panose="02000505000000020004" pitchFamily="2" charset="0"/>
              </a:rPr>
              <a:t>;</a:t>
            </a:r>
            <a:endParaRPr lang="ru-RU" sz="2400" i="1" dirty="0" smtClean="0">
              <a:ln w="0"/>
              <a:solidFill>
                <a:schemeClr val="tx1"/>
              </a:solidFill>
              <a:latin typeface="Sitka Banner" panose="02000505000000020004" pitchFamily="2" charset="0"/>
            </a:endParaRPr>
          </a:p>
          <a:p>
            <a:pPr lvl="0">
              <a:buFontTx/>
              <a:buChar char="-"/>
            </a:pPr>
            <a:r>
              <a:rPr lang="ru-RU" b="1" i="1" dirty="0" smtClean="0">
                <a:ln w="0"/>
                <a:solidFill>
                  <a:srgbClr val="002060"/>
                </a:solidFill>
                <a:latin typeface="Sitka Banner" panose="02000505000000020004" pitchFamily="2" charset="0"/>
              </a:rPr>
              <a:t>НАСТАВНИК – ПРЕДМЕТНИК («опытный учитель-молодой специалист»)</a:t>
            </a:r>
          </a:p>
          <a:p>
            <a:pPr marL="0" indent="0">
              <a:buNone/>
            </a:pPr>
            <a:r>
              <a:rPr lang="ru-RU" sz="2400" dirty="0">
                <a:ln w="0"/>
                <a:solidFill>
                  <a:schemeClr val="tx1"/>
                </a:solidFill>
                <a:latin typeface="Sitka Banner" panose="02000505000000020004" pitchFamily="2" charset="0"/>
              </a:rPr>
              <a:t> </a:t>
            </a:r>
            <a:r>
              <a:rPr lang="ru-RU" sz="2400" dirty="0" smtClean="0">
                <a:ln w="0"/>
                <a:solidFill>
                  <a:schemeClr val="tx1"/>
                </a:solidFill>
                <a:latin typeface="Sitka Banner" panose="02000505000000020004" pitchFamily="2" charset="0"/>
              </a:rPr>
              <a:t>контролирует работу молодого специалиста, осуществляет методическую поддержку преподавания отдельных дисциплин</a:t>
            </a:r>
          </a:p>
        </p:txBody>
      </p:sp>
    </p:spTree>
    <p:extLst>
      <p:ext uri="{BB962C8B-B14F-4D97-AF65-F5344CB8AC3E}">
        <p14:creationId xmlns:p14="http://schemas.microsoft.com/office/powerpoint/2010/main" val="80330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7900" y="374900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Sitka Banner" panose="02000505000000020004" pitchFamily="2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РЕЗУЛЬТАТЫ  НАСТАВНИЧЕСТВА</a:t>
            </a:r>
            <a:endParaRPr lang="en-US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56044" y="2360065"/>
            <a:ext cx="7787956" cy="4123035"/>
          </a:xfrm>
        </p:spPr>
        <p:txBody>
          <a:bodyPr>
            <a:noAutofit/>
          </a:bodyPr>
          <a:lstStyle/>
          <a:p>
            <a:pPr lvl="0">
              <a:buFontTx/>
              <a:buChar char="-"/>
            </a:pPr>
            <a:r>
              <a:rPr lang="ru-RU" b="1" i="1" dirty="0" smtClean="0">
                <a:solidFill>
                  <a:srgbClr val="002060"/>
                </a:solidFill>
              </a:rPr>
              <a:t>ПОВЫШЕНИЕ ПРОФЕССИОНАЛЬНОГО МАСТЕРСТВА ПЕД. КОЛЛЕКТИВА;</a:t>
            </a:r>
          </a:p>
          <a:p>
            <a:pPr lvl="0">
              <a:buFontTx/>
              <a:buChar char="-"/>
            </a:pPr>
            <a:r>
              <a:rPr lang="ru-RU" b="1" i="1" dirty="0" smtClean="0">
                <a:solidFill>
                  <a:srgbClr val="002060"/>
                </a:solidFill>
              </a:rPr>
              <a:t>РАЗВИТИЕ ЛИЧНОСТНО-ОРИЕНТИРОВАННЫХ ОТНОШЕНИЙ МЕЖДУ КОЛЛЕГАМИ;</a:t>
            </a:r>
          </a:p>
          <a:p>
            <a:pPr lvl="0">
              <a:buFontTx/>
              <a:buChar char="-"/>
            </a:pPr>
            <a:r>
              <a:rPr lang="ru-RU" b="1" i="1" dirty="0" smtClean="0">
                <a:solidFill>
                  <a:srgbClr val="002060"/>
                </a:solidFill>
              </a:rPr>
              <a:t>ФОРМИРОВАНИЕ КАТЕГОРИИ ОПЫТНЫХ ПЕДАГОГОВ, КОТОРЫЕ ОТВЕТСТВЕННЫ ЗА ОБУЧЕНИЕ МОЛОДЫХ.</a:t>
            </a:r>
            <a:endParaRPr lang="en-US" b="1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7080" y="527605"/>
            <a:ext cx="7635249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 ОБОБЩЕНИЕ ПЕДАГОГИЧЕСКОГО ОПЫТА -  </a:t>
            </a:r>
            <a:endParaRPr lang="en-US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0" y="2360065"/>
            <a:ext cx="7787956" cy="412303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4400" b="1" i="1" dirty="0" smtClean="0">
                <a:solidFill>
                  <a:srgbClr val="002060"/>
                </a:solidFill>
              </a:rPr>
              <a:t>ЭТО ИЗУЧЕНИЕ КОНКРЕТНОГО ОПЫТА, ОСМЫСЛЕНИЕ, АНАЛИЗ И ОБОСНОВАНИЕ</a:t>
            </a:r>
          </a:p>
          <a:p>
            <a:pPr marL="0" lvl="0" indent="0">
              <a:buNone/>
            </a:pPr>
            <a:endParaRPr lang="ru-RU" sz="44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2490" y="374900"/>
            <a:ext cx="7635249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ФОРМЫ</a:t>
            </a:r>
            <a:r>
              <a:rPr lang="ru-RU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ОБОБЩЕНИЯ ОПЫТА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65194" y="1596541"/>
            <a:ext cx="7778805" cy="4886560"/>
          </a:xfrm>
        </p:spPr>
        <p:txBody>
          <a:bodyPr>
            <a:noAutofit/>
          </a:bodyPr>
          <a:lstStyle/>
          <a:p>
            <a:pPr marL="742950" lvl="0" indent="-742950">
              <a:buAutoNum type="arabicPeriod"/>
            </a:pPr>
            <a:r>
              <a:rPr lang="ru-RU" sz="4400" b="1" i="1" dirty="0" smtClean="0">
                <a:solidFill>
                  <a:schemeClr val="tx2">
                    <a:lumMod val="50000"/>
                  </a:schemeClr>
                </a:solidFill>
              </a:rPr>
              <a:t>СЕМИНАР</a:t>
            </a:r>
          </a:p>
          <a:p>
            <a:pPr marL="742950" lvl="0" indent="-742950">
              <a:buAutoNum type="arabicPeriod"/>
            </a:pPr>
            <a:r>
              <a:rPr lang="ru-RU" sz="4400" b="1" i="1" dirty="0" smtClean="0">
                <a:solidFill>
                  <a:schemeClr val="tx2">
                    <a:lumMod val="50000"/>
                  </a:schemeClr>
                </a:solidFill>
              </a:rPr>
              <a:t>ПРАКТИКУМ</a:t>
            </a:r>
          </a:p>
          <a:p>
            <a:pPr marL="742950" lvl="0" indent="-742950">
              <a:buAutoNum type="arabicPeriod"/>
            </a:pPr>
            <a:r>
              <a:rPr lang="ru-RU" sz="4400" b="1" i="1" dirty="0" smtClean="0">
                <a:solidFill>
                  <a:schemeClr val="tx2">
                    <a:lumMod val="50000"/>
                  </a:schemeClr>
                </a:solidFill>
              </a:rPr>
              <a:t>КОНФЕРЕНЦИЯ</a:t>
            </a:r>
          </a:p>
          <a:p>
            <a:pPr marL="742950" lvl="0" indent="-742950">
              <a:buAutoNum type="arabicPeriod"/>
            </a:pPr>
            <a:r>
              <a:rPr lang="ru-RU" sz="4400" b="1" i="1" dirty="0" smtClean="0">
                <a:solidFill>
                  <a:schemeClr val="tx2">
                    <a:lumMod val="50000"/>
                  </a:schemeClr>
                </a:solidFill>
              </a:rPr>
              <a:t>ДИСПУТ</a:t>
            </a:r>
          </a:p>
          <a:p>
            <a:pPr marL="742950" lvl="0" indent="-742950">
              <a:buAutoNum type="arabicPeriod"/>
            </a:pPr>
            <a:r>
              <a:rPr lang="ru-RU" sz="4400" b="1" i="1" dirty="0" smtClean="0">
                <a:solidFill>
                  <a:schemeClr val="tx2">
                    <a:lumMod val="50000"/>
                  </a:schemeClr>
                </a:solidFill>
              </a:rPr>
              <a:t>ЛЕКЦИЯ</a:t>
            </a:r>
          </a:p>
        </p:txBody>
      </p:sp>
    </p:spTree>
    <p:extLst>
      <p:ext uri="{BB962C8B-B14F-4D97-AF65-F5344CB8AC3E}">
        <p14:creationId xmlns:p14="http://schemas.microsoft.com/office/powerpoint/2010/main" val="31239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9785" y="201620"/>
            <a:ext cx="7635249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ФОРМЫ</a:t>
            </a:r>
            <a:r>
              <a:rPr lang="ru-RU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 </a:t>
            </a:r>
            <a:r>
              <a:rPr lang="ru-RU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РАСПРОСТРАНЕНИЯ ОПЫТА</a:t>
            </a:r>
            <a:endParaRPr lang="en-US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59785" y="1507228"/>
            <a:ext cx="7931509" cy="5344675"/>
          </a:xfrm>
        </p:spPr>
        <p:txBody>
          <a:bodyPr>
            <a:noAutofit/>
          </a:bodyPr>
          <a:lstStyle/>
          <a:p>
            <a:pPr marL="742950" lvl="0" indent="-742950">
              <a:buAutoNum type="arabicPeriod"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ОТКРЫТЫЙ УРОК</a:t>
            </a:r>
          </a:p>
          <a:p>
            <a:pPr marL="742950" lvl="0" indent="-742950">
              <a:buAutoNum type="arabicPeriod"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ПРЕЗЕНТАЦИЯ</a:t>
            </a:r>
          </a:p>
          <a:p>
            <a:pPr marL="742950" lvl="0" indent="-742950">
              <a:buAutoNum type="arabicPeriod"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МАСТЕР-КЛАСС</a:t>
            </a:r>
          </a:p>
          <a:p>
            <a:pPr marL="742950" lvl="0" indent="-742950">
              <a:buAutoNum type="arabicPeriod"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ПЕДАГОГИЧЕСКАЯ МАСТЕРСКАЯ</a:t>
            </a:r>
          </a:p>
          <a:p>
            <a:pPr marL="742950" lvl="0" indent="-742950">
              <a:buAutoNum type="arabicPeriod"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ВЫСТУПЛЕНИЕ НА СЕМИНАРАХ</a:t>
            </a:r>
            <a:endParaRPr lang="en-US" sz="40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9785" y="719630"/>
            <a:ext cx="7635249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ОРГАНИЗАЦИЯ МЕТОДИЧЕСКОГО СОПРОВОЖДЕНИЯ ПЕДАГОГА К ЕГЭ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1" y="1554665"/>
            <a:ext cx="7931509" cy="5344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14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ru-RU" sz="1400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1. ИНФОРМАЦИОННАЯ ГОТОВНОСТЬ УЧИТЕЛЕЙ</a:t>
            </a:r>
          </a:p>
          <a:p>
            <a:pPr marL="0" lvl="0" indent="0">
              <a:buNone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2. ПРЕДМЕТНАЯ (СОДЕРЖАТЕЛЬНАЯ ГОТОВНОСТЬ)</a:t>
            </a:r>
          </a:p>
          <a:p>
            <a:pPr marL="0" lvl="0" indent="0">
              <a:buNone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3. ОРГАНИЗАЦИОННО-МЕТОДИЧЕСКАЯ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01494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7080" y="374900"/>
            <a:ext cx="7635249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ИНФОРМАЦИОННО-МЕТОДИЧЕСКАЯ ДЕЯТЕЛЬНОСТЬ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1" y="1443835"/>
            <a:ext cx="7931509" cy="5344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14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buAutoNum type="arabicPeriod"/>
            </a:pPr>
            <a:r>
              <a:rPr lang="ru-RU" sz="3000" b="1" i="1" dirty="0" smtClean="0">
                <a:solidFill>
                  <a:schemeClr val="tx2">
                    <a:lumMod val="50000"/>
                  </a:schemeClr>
                </a:solidFill>
              </a:rPr>
              <a:t>ИЗУЧЕНИЕ НОРМАТИВНО-ПРАВОВЫХ ДОКУМЕНТОВ</a:t>
            </a:r>
          </a:p>
          <a:p>
            <a:pPr lvl="0">
              <a:buAutoNum type="arabicPeriod"/>
            </a:pPr>
            <a:r>
              <a:rPr lang="ru-RU" sz="3000" b="1" i="1" dirty="0" smtClean="0">
                <a:solidFill>
                  <a:schemeClr val="tx2">
                    <a:lumMod val="50000"/>
                  </a:schemeClr>
                </a:solidFill>
              </a:rPr>
              <a:t>АНАЛИЗ МЕТОДИЧЕСКИХ РЕКОМЕНДАЦИЙ ПО ИТОГАМ  ГИА НА ШМО</a:t>
            </a:r>
          </a:p>
          <a:p>
            <a:pPr lvl="0">
              <a:buAutoNum type="arabicPeriod"/>
            </a:pPr>
            <a:r>
              <a:rPr lang="ru-RU" sz="3000" b="1" i="1" dirty="0" smtClean="0">
                <a:solidFill>
                  <a:schemeClr val="tx2">
                    <a:lumMod val="50000"/>
                  </a:schemeClr>
                </a:solidFill>
              </a:rPr>
              <a:t>ПРОВЕДЕНИЕ ПЕДАГОГИЧЕСКИХ И МЕТОДИЧЕСКИХ СОВЕТОВ ПО СОПРОВОЖДЕНИЮ ГИА</a:t>
            </a:r>
          </a:p>
          <a:p>
            <a:pPr lvl="0">
              <a:buAutoNum type="arabicPeriod"/>
            </a:pPr>
            <a:r>
              <a:rPr lang="ru-RU" sz="3000" b="1" i="1" dirty="0" smtClean="0">
                <a:solidFill>
                  <a:schemeClr val="tx2">
                    <a:lumMod val="50000"/>
                  </a:schemeClr>
                </a:solidFill>
              </a:rPr>
              <a:t>АДРЕСНАЯ ПОМОЩЬ УЧИТЕЛЯМ</a:t>
            </a:r>
            <a:endParaRPr lang="ru-RU" sz="3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67796" y="374900"/>
            <a:ext cx="7635249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ПРЕДМЕТНАЯ (СОДЕРЖАТЕЛЬНАЯ) ГОТОВНОСТЬ</a:t>
            </a:r>
            <a:endParaRPr lang="en-US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0" y="1291130"/>
            <a:ext cx="7931509" cy="5344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24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buAutoNum type="arabicPeriod"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УТВЕРЖДЕНИНЕ ИНДИВИДУАЛЬНЫХ ПЛАНОВ УЧИТЕЛЕЙ ПО ПОДГОТОВКЕ К ГИА</a:t>
            </a:r>
          </a:p>
          <a:p>
            <a:pPr lvl="0">
              <a:buAutoNum type="arabicPeriod"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ВКЛЮЧЕНИЕ В ПЛАН РАБОТЫ  ШМО ВОПРОСОВ ПОДГОТОВКИ  К ГИА</a:t>
            </a:r>
          </a:p>
          <a:p>
            <a:pPr lvl="0">
              <a:buAutoNum type="arabicPeriod"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ДИАГНОСТИКА УЧАЩИХСЯ 9 И 11 КЛАССОВ</a:t>
            </a:r>
          </a:p>
          <a:p>
            <a:pPr lvl="0">
              <a:buAutoNum type="arabicPeriod"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ПОСТОЯННЫЙ МОНИТОРИНГ ПРЕДМЕТНЫХ РЕЗУЛЬТАТОВ (В ТЕЧЕНИИ ГОДА)</a:t>
            </a:r>
          </a:p>
          <a:p>
            <a:pPr lvl="0">
              <a:buAutoNum type="arabicPeriod"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РАЗРАБОТКА ИНДИВИДУАЛЬНЫХ КАРТ СОПРОВОЖДЕНИЯ УЧАЩИХСЯ</a:t>
            </a:r>
          </a:p>
          <a:p>
            <a:pPr lvl="0">
              <a:buAutoNum type="arabicPeriod"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ПОВЫШЕНИЕ КВАЛИФИКАЦИИ УЧИТЕЛЕЙ-ПРЕДМЕТНИКОВ</a:t>
            </a:r>
          </a:p>
        </p:txBody>
      </p:sp>
    </p:spTree>
    <p:extLst>
      <p:ext uri="{BB962C8B-B14F-4D97-AF65-F5344CB8AC3E}">
        <p14:creationId xmlns:p14="http://schemas.microsoft.com/office/powerpoint/2010/main" val="33106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541230"/>
            <a:ext cx="702443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ea typeface="+mn-ea"/>
                <a:cs typeface="+mn-cs"/>
              </a:rPr>
              <a:t>Общешкольная методическая тема</a:t>
            </a:r>
            <a:endParaRPr lang="en-US" sz="32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59785" y="1704200"/>
            <a:ext cx="7635250" cy="427574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i="1" dirty="0">
                <a:solidFill>
                  <a:srgbClr val="002060"/>
                </a:solidFill>
                <a:latin typeface="Sitka Banner" panose="02000505000000020004" pitchFamily="2" charset="0"/>
              </a:rPr>
              <a:t>«Создание условий для обеспечения позитивной динамики школы путём применения современных педагогических и информационных технологий в рамках ФГОС и обновленных </a:t>
            </a:r>
            <a:r>
              <a:rPr lang="ru-RU" sz="4000" b="1" i="1">
                <a:solidFill>
                  <a:srgbClr val="002060"/>
                </a:solidFill>
                <a:latin typeface="Sitka Banner" panose="02000505000000020004" pitchFamily="2" charset="0"/>
              </a:rPr>
              <a:t>ФГОС </a:t>
            </a:r>
            <a:r>
              <a:rPr lang="ru-RU" sz="4000" b="1" i="1" smtClean="0">
                <a:solidFill>
                  <a:srgbClr val="002060"/>
                </a:solidFill>
                <a:latin typeface="Sitka Banner" panose="02000505000000020004" pitchFamily="2" charset="0"/>
              </a:rPr>
              <a:t>НОО,ООО и СОО». </a:t>
            </a:r>
            <a:endParaRPr lang="ru-RU" sz="4000" dirty="0">
              <a:solidFill>
                <a:srgbClr val="002060"/>
              </a:solidFill>
              <a:latin typeface="Sitka Banner" panose="02000505000000020004" pitchFamily="2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04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0728" y="579884"/>
            <a:ext cx="7482544" cy="990295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b="1" i="1" u="sng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3200" b="1" i="1" u="sng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3200" b="1" i="1" dirty="0" smtClean="0">
                <a:solidFill>
                  <a:srgbClr val="FF0000"/>
                </a:solidFill>
                <a:ea typeface="+mn-ea"/>
                <a:cs typeface="+mn-cs"/>
              </a:rPr>
              <a:t>ОРГАНИЗАЦИОННО-МЕТОДИЧЕСКАЯ </a:t>
            </a:r>
            <a:r>
              <a:rPr lang="ru-RU" sz="3200" b="1" i="1" dirty="0">
                <a:solidFill>
                  <a:srgbClr val="FF0000"/>
                </a:solidFill>
                <a:ea typeface="+mn-ea"/>
                <a:cs typeface="+mn-cs"/>
              </a:rPr>
              <a:t>ДЕЯТЕЛЬНОСТЬ</a:t>
            </a:r>
            <a:r>
              <a:rPr lang="ru-RU" sz="4000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sz="4000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1" y="1585264"/>
            <a:ext cx="7931509" cy="5344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24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lvl="0" indent="-457200">
              <a:buAutoNum type="arabicPeriod"/>
            </a:pP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РАСПРОСТРАНЕНИЕ ЭФФЕКТИВНОГО ОПЫТА УЧИТЕЛЕЙ</a:t>
            </a:r>
          </a:p>
          <a:p>
            <a:pPr marL="457200" lvl="0" indent="-457200">
              <a:buAutoNum type="arabicPeriod"/>
            </a:pP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ВНЕДРЕНИЕ КОМПЬЮТЕРНЫХ СРЕДСТВ ОБУЧЕНИЯ</a:t>
            </a:r>
          </a:p>
          <a:p>
            <a:pPr marL="457200" lvl="0" indent="-457200">
              <a:buAutoNum type="arabicPeriod"/>
            </a:pP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РАБОТА С МОЛОДЫМИ СПЕЦИАЛИСТАМИ</a:t>
            </a:r>
          </a:p>
          <a:p>
            <a:pPr marL="457200" lvl="0" indent="-457200">
              <a:buAutoNum type="arabicPeriod"/>
            </a:pP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ОБМЕН ОПЫТОМ, АНАЛИЗ ТИПИЧНЫХ ОШИБОК</a:t>
            </a:r>
          </a:p>
          <a:p>
            <a:pPr marL="457200" lvl="0" indent="-457200">
              <a:buAutoNum type="arabicPeriod"/>
            </a:pP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УЧАСТИЕ В КОНКУРСАХ</a:t>
            </a:r>
          </a:p>
          <a:p>
            <a:pPr marL="457200" lvl="0" indent="-457200">
              <a:buAutoNum type="arabicPeriod"/>
            </a:pP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ПРОВЕДЕНИЕ МАСТЕР-КЛАССОВ</a:t>
            </a:r>
          </a:p>
          <a:p>
            <a:pPr marL="457200" lvl="0" indent="-457200">
              <a:buAutoNum type="arabicPeriod"/>
            </a:pP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ПРОВЕДЕНИЕ ТРЕНИНГОВ</a:t>
            </a:r>
          </a:p>
        </p:txBody>
      </p:sp>
    </p:spTree>
    <p:extLst>
      <p:ext uri="{BB962C8B-B14F-4D97-AF65-F5344CB8AC3E}">
        <p14:creationId xmlns:p14="http://schemas.microsoft.com/office/powerpoint/2010/main" val="117807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2489" y="374900"/>
            <a:ext cx="7482544" cy="990295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i="1" u="sng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2800" b="1" i="1" u="sng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i="1" dirty="0" smtClean="0">
                <a:solidFill>
                  <a:srgbClr val="FF0000"/>
                </a:solidFill>
                <a:ea typeface="+mn-ea"/>
                <a:cs typeface="+mn-cs"/>
              </a:rPr>
              <a:t>АЛГОРИТМ ПОДГОТОВКИ К ГИА</a:t>
            </a:r>
            <a: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0" y="1291130"/>
            <a:ext cx="7931509" cy="5344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24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lvl="0" indent="-457200">
              <a:buAutoNum type="arabicPeriod"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АНАЛИЗ ИНФОРМАЦИИ ПО СОДЕРЖАНИЮ КИМОВ</a:t>
            </a:r>
          </a:p>
          <a:p>
            <a:pPr marL="457200" lvl="0" indent="-457200">
              <a:buAutoNum type="arabicPeriod"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ОБЕСПЕЧЕНИЕ  МОТИВАЦИИ ОБУЧАЮЩИХСЯ</a:t>
            </a:r>
          </a:p>
          <a:p>
            <a:pPr marL="457200" lvl="0" indent="-457200">
              <a:buAutoNum type="arabicPeriod"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СИСТЕМАТИЧЕСКАЯ РАБОТА С ОФИЦИАЛЬНЫМИ САЙТАМИ</a:t>
            </a:r>
            <a:endParaRPr lang="en-US" sz="40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1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222194"/>
            <a:ext cx="7482544" cy="990295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i="1" u="sng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2800" b="1" i="1" u="sng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i="1" dirty="0" smtClean="0">
                <a:solidFill>
                  <a:srgbClr val="FF0000"/>
                </a:solidFill>
                <a:ea typeface="+mn-ea"/>
                <a:cs typeface="+mn-cs"/>
              </a:rPr>
              <a:t>ФУНКЦИОНАЛЬНАЯ ГРАМОТНОСТЬ </a:t>
            </a:r>
            <a: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0" y="1212489"/>
            <a:ext cx="7329840" cy="5344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24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r">
              <a:buNone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«ДЛЯ ЖИЗНИ, А НЕ ДЛЯ ШКОЛЫ МЫ УЧИМСЯ»</a:t>
            </a:r>
          </a:p>
          <a:p>
            <a:pPr marL="0" lvl="0" indent="0" algn="r">
              <a:buNone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Я. КОМЕНСКИЙ</a:t>
            </a:r>
          </a:p>
          <a:p>
            <a:pPr marL="0" lvl="0" indent="0">
              <a:buNone/>
            </a:pP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ФУНКЦИОНАЛЬНАЯ ГРАМОТНОСТЬ  -</a:t>
            </a:r>
            <a:r>
              <a:rPr lang="ru-RU" dirty="0"/>
              <a:t> </a:t>
            </a:r>
            <a:r>
              <a:rPr lang="ru-RU" b="1" dirty="0"/>
              <a:t>это</a:t>
            </a:r>
            <a:r>
              <a:rPr lang="ru-RU" dirty="0"/>
              <a:t> способность применять приобретённые знания, умения и навыки для решения жизненных задач в различных сферах.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5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9785" y="374900"/>
            <a:ext cx="7482544" cy="990295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i="1" dirty="0" smtClean="0">
                <a:solidFill>
                  <a:srgbClr val="FF0000"/>
                </a:solidFill>
                <a:ea typeface="+mn-ea"/>
                <a:cs typeface="+mn-cs"/>
              </a:rPr>
              <a:t>ЗАДАЧИ ФУНКЦИОНАЛЬНОЙ ГРАМОТНОСТИ</a:t>
            </a:r>
            <a: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2491" y="1436211"/>
            <a:ext cx="7931509" cy="5344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marL="457200" lvl="0" indent="-457200">
              <a:buAutoNum type="arabicPeriod"/>
            </a:pPr>
            <a:r>
              <a:rPr lang="ru-RU" sz="3200" b="1" i="1" dirty="0" smtClean="0">
                <a:solidFill>
                  <a:srgbClr val="002060"/>
                </a:solidFill>
              </a:rPr>
              <a:t>НАУЧИТЬ ДОБЫВАТЬ НОВЫЕ ЗНАНИЯ</a:t>
            </a:r>
          </a:p>
          <a:p>
            <a:pPr marL="457200" lvl="0" indent="-457200">
              <a:buAutoNum type="arabicPeriod"/>
            </a:pPr>
            <a:r>
              <a:rPr lang="ru-RU" sz="3200" b="1" i="1" dirty="0" smtClean="0">
                <a:solidFill>
                  <a:srgbClr val="002060"/>
                </a:solidFill>
              </a:rPr>
              <a:t>НАУЧИТЬ ПРИМЕНЯТЬ ПОЛУЧЕННЫЕ  ЗНАНИЯ НА ПРАКТИКЕ</a:t>
            </a:r>
          </a:p>
          <a:p>
            <a:pPr marL="457200" lvl="0" indent="-457200">
              <a:buAutoNum type="arabicPeriod"/>
            </a:pPr>
            <a:r>
              <a:rPr lang="ru-RU" sz="3200" b="1" i="1" dirty="0" smtClean="0">
                <a:solidFill>
                  <a:srgbClr val="002060"/>
                </a:solidFill>
              </a:rPr>
              <a:t>НАУЧИТЬ ОЦЕНИВАТЬ СВОЁ ЗНАНИЕ-НЕЗНАНИЕ</a:t>
            </a:r>
          </a:p>
          <a:p>
            <a:pPr marL="457200" lvl="0" indent="-457200">
              <a:buAutoNum type="arabicPeriod"/>
            </a:pPr>
            <a:r>
              <a:rPr lang="ru-RU" sz="3200" b="1" i="1" dirty="0" smtClean="0">
                <a:solidFill>
                  <a:srgbClr val="002060"/>
                </a:solidFill>
              </a:rPr>
              <a:t>НАУЧИТЬ СТРЕМИТЬСЯ К САМОРАЗВИТИЮ</a:t>
            </a:r>
          </a:p>
        </p:txBody>
      </p:sp>
    </p:spTree>
    <p:extLst>
      <p:ext uri="{BB962C8B-B14F-4D97-AF65-F5344CB8AC3E}">
        <p14:creationId xmlns:p14="http://schemas.microsoft.com/office/powerpoint/2010/main" val="17941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426" y="359651"/>
            <a:ext cx="7482544" cy="990295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i="1" dirty="0" smtClean="0">
                <a:solidFill>
                  <a:srgbClr val="FF0000"/>
                </a:solidFill>
                <a:ea typeface="+mn-ea"/>
                <a:cs typeface="+mn-cs"/>
              </a:rPr>
              <a:t>НАПРАВЛЕНИЯ ФУНКЦИОНАЛЬНОЙ ГРАМОТНОСТИ</a:t>
            </a:r>
            <a: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65195" y="1585869"/>
            <a:ext cx="7931509" cy="5344675"/>
          </a:xfrm>
        </p:spPr>
        <p:txBody>
          <a:bodyPr>
            <a:noAutofit/>
          </a:bodyPr>
          <a:lstStyle/>
          <a:p>
            <a:pPr marL="457200" lvl="0" indent="-457200">
              <a:buAutoNum type="arabicPeriod"/>
            </a:pPr>
            <a:r>
              <a:rPr lang="ru-RU" sz="3400" b="1" i="1" dirty="0" smtClean="0">
                <a:solidFill>
                  <a:schemeClr val="tx2">
                    <a:lumMod val="50000"/>
                  </a:schemeClr>
                </a:solidFill>
              </a:rPr>
              <a:t>ЧИТАТЕЛЬСКАЯ ГРАМОТНОСТЬ</a:t>
            </a:r>
          </a:p>
          <a:p>
            <a:pPr marL="457200" lvl="0" indent="-457200">
              <a:buAutoNum type="arabicPeriod"/>
            </a:pPr>
            <a:r>
              <a:rPr lang="ru-RU" sz="3400" b="1" i="1" dirty="0" smtClean="0">
                <a:solidFill>
                  <a:schemeClr val="tx2">
                    <a:lumMod val="50000"/>
                  </a:schemeClr>
                </a:solidFill>
              </a:rPr>
              <a:t>МАТЕМАТИЧЕСКАЯ ГРАМОТНОСТЬ</a:t>
            </a:r>
          </a:p>
          <a:p>
            <a:pPr marL="457200" lvl="0" indent="-457200">
              <a:buAutoNum type="arabicPeriod"/>
            </a:pPr>
            <a:r>
              <a:rPr lang="ru-RU" sz="3400" b="1" i="1" dirty="0" smtClean="0">
                <a:solidFill>
                  <a:schemeClr val="tx2">
                    <a:lumMod val="50000"/>
                  </a:schemeClr>
                </a:solidFill>
              </a:rPr>
              <a:t>ФИНАНСОВАЯ ГРАМОТНОСТЬ</a:t>
            </a:r>
          </a:p>
          <a:p>
            <a:pPr marL="457200" lvl="0" indent="-457200">
              <a:buAutoNum type="arabicPeriod"/>
            </a:pPr>
            <a:r>
              <a:rPr lang="ru-RU" sz="3400" b="1" i="1" dirty="0" smtClean="0">
                <a:solidFill>
                  <a:schemeClr val="tx2">
                    <a:lumMod val="50000"/>
                  </a:schemeClr>
                </a:solidFill>
              </a:rPr>
              <a:t>ГЛОБАЛЬНЫЕ КОМПЕТЕНЦИИ</a:t>
            </a:r>
          </a:p>
          <a:p>
            <a:pPr marL="457200" lvl="0" indent="-457200">
              <a:buAutoNum type="arabicPeriod"/>
            </a:pPr>
            <a:r>
              <a:rPr lang="ru-RU" sz="3400" b="1" i="1" dirty="0" smtClean="0">
                <a:solidFill>
                  <a:schemeClr val="tx2">
                    <a:lumMod val="50000"/>
                  </a:schemeClr>
                </a:solidFill>
              </a:rPr>
              <a:t>КРЕАТИВНОЕ МЫШЛЕНИЕ</a:t>
            </a:r>
          </a:p>
          <a:p>
            <a:pPr marL="457200" lvl="0" indent="-457200">
              <a:buAutoNum type="arabicPeriod"/>
            </a:pPr>
            <a:r>
              <a:rPr lang="ru-RU" sz="3400" b="1" i="1" dirty="0" smtClean="0">
                <a:solidFill>
                  <a:schemeClr val="tx2">
                    <a:lumMod val="50000"/>
                  </a:schemeClr>
                </a:solidFill>
              </a:rPr>
              <a:t>ЕСТЕСТВЕННО-НАУЧНАЯ 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349772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222194"/>
            <a:ext cx="7482544" cy="990295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i="1" dirty="0" smtClean="0">
                <a:solidFill>
                  <a:srgbClr val="FF0000"/>
                </a:solidFill>
                <a:ea typeface="+mn-ea"/>
                <a:cs typeface="+mn-cs"/>
              </a:rPr>
              <a:t>ОТВЕТСТВЕННЫЕ ПО НАПРАВЛЕНИЯМ ФУНКЦИОНАЛЬНОЙ ГРАМОТНОСТИ</a:t>
            </a:r>
            <a: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3420" y="1488282"/>
            <a:ext cx="8084214" cy="5344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3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742950" lvl="0" indent="-742950">
              <a:buAutoNum type="arabicPeriod"/>
            </a:pPr>
            <a:r>
              <a:rPr lang="ru-RU" sz="2600" b="1" i="1" dirty="0" smtClean="0">
                <a:solidFill>
                  <a:srgbClr val="002060"/>
                </a:solidFill>
              </a:rPr>
              <a:t>Читательская грамотность – Гамзатова Н.Н.</a:t>
            </a:r>
          </a:p>
          <a:p>
            <a:pPr marL="742950" lvl="0" indent="-742950">
              <a:buAutoNum type="arabicPeriod"/>
            </a:pPr>
            <a:r>
              <a:rPr lang="ru-RU" sz="2600" b="1" i="1" dirty="0" smtClean="0">
                <a:solidFill>
                  <a:srgbClr val="002060"/>
                </a:solidFill>
              </a:rPr>
              <a:t>Математическая грамотность – </a:t>
            </a:r>
          </a:p>
          <a:p>
            <a:pPr marL="0" lvl="0" indent="0">
              <a:buNone/>
            </a:pPr>
            <a:r>
              <a:rPr lang="ru-RU" sz="2600" b="1" i="1" dirty="0">
                <a:solidFill>
                  <a:srgbClr val="002060"/>
                </a:solidFill>
              </a:rPr>
              <a:t> </a:t>
            </a:r>
            <a:r>
              <a:rPr lang="ru-RU" sz="2600" b="1" i="1" dirty="0" smtClean="0">
                <a:solidFill>
                  <a:srgbClr val="002060"/>
                </a:solidFill>
              </a:rPr>
              <a:t>          </a:t>
            </a:r>
            <a:r>
              <a:rPr lang="ru-RU" sz="2600" b="1" i="1" dirty="0" err="1" smtClean="0">
                <a:solidFill>
                  <a:srgbClr val="002060"/>
                </a:solidFill>
              </a:rPr>
              <a:t>Рагимханова</a:t>
            </a:r>
            <a:r>
              <a:rPr lang="ru-RU" sz="2600" b="1" i="1" dirty="0" smtClean="0">
                <a:solidFill>
                  <a:srgbClr val="002060"/>
                </a:solidFill>
              </a:rPr>
              <a:t> З. М.</a:t>
            </a:r>
          </a:p>
          <a:p>
            <a:pPr marL="742950" lvl="0" indent="-742950">
              <a:buAutoNum type="arabicPeriod"/>
            </a:pPr>
            <a:r>
              <a:rPr lang="ru-RU" sz="2600" b="1" i="1" dirty="0" smtClean="0">
                <a:solidFill>
                  <a:srgbClr val="002060"/>
                </a:solidFill>
              </a:rPr>
              <a:t>Финансовая грамотность –Рамазанова Е.Т.</a:t>
            </a:r>
          </a:p>
          <a:p>
            <a:pPr marL="742950" lvl="0" indent="-742950">
              <a:buAutoNum type="arabicPeriod"/>
            </a:pPr>
            <a:r>
              <a:rPr lang="ru-RU" sz="2600" b="1" i="1" dirty="0" smtClean="0">
                <a:solidFill>
                  <a:srgbClr val="002060"/>
                </a:solidFill>
              </a:rPr>
              <a:t>Креативное мышление –</a:t>
            </a:r>
            <a:r>
              <a:rPr lang="ru-RU" sz="2600" b="1" i="1" dirty="0" err="1" smtClean="0">
                <a:solidFill>
                  <a:srgbClr val="002060"/>
                </a:solidFill>
              </a:rPr>
              <a:t>Шихрагимова</a:t>
            </a:r>
            <a:r>
              <a:rPr lang="ru-RU" sz="2600" b="1" i="1" dirty="0" smtClean="0">
                <a:solidFill>
                  <a:srgbClr val="002060"/>
                </a:solidFill>
              </a:rPr>
              <a:t> О. М.</a:t>
            </a:r>
          </a:p>
          <a:p>
            <a:pPr marL="742950" lvl="0" indent="-742950">
              <a:buAutoNum type="arabicPeriod"/>
            </a:pPr>
            <a:r>
              <a:rPr lang="ru-RU" sz="2600" b="1" i="1" dirty="0" smtClean="0">
                <a:solidFill>
                  <a:srgbClr val="002060"/>
                </a:solidFill>
              </a:rPr>
              <a:t>Глобальные компетенции –Мусаева С. Р.</a:t>
            </a:r>
          </a:p>
          <a:p>
            <a:pPr marL="742950" lvl="0" indent="-742950">
              <a:buAutoNum type="arabicPeriod"/>
            </a:pPr>
            <a:r>
              <a:rPr lang="ru-RU" sz="2600" b="1" i="1" dirty="0" smtClean="0">
                <a:solidFill>
                  <a:srgbClr val="002060"/>
                </a:solidFill>
              </a:rPr>
              <a:t>Естественно- научная грамотность – </a:t>
            </a:r>
            <a:r>
              <a:rPr lang="ru-RU" sz="2600" b="1" i="1" dirty="0" err="1" smtClean="0">
                <a:solidFill>
                  <a:srgbClr val="002060"/>
                </a:solidFill>
              </a:rPr>
              <a:t>Цмиханова</a:t>
            </a:r>
            <a:r>
              <a:rPr lang="ru-RU" sz="2600" b="1" i="1" dirty="0" smtClean="0">
                <a:solidFill>
                  <a:srgbClr val="002060"/>
                </a:solidFill>
              </a:rPr>
              <a:t> М. И.</a:t>
            </a:r>
            <a:endParaRPr lang="ru-RU" sz="3600" b="1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222194"/>
            <a:ext cx="7482544" cy="990295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  <a:t>ВПР</a:t>
            </a:r>
            <a: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65195" y="1359858"/>
            <a:ext cx="7482544" cy="5344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3200" b="1" dirty="0">
                <a:solidFill>
                  <a:srgbClr val="002060"/>
                </a:solidFill>
                <a:latin typeface="Sitka Banner" panose="02000505000000020004" pitchFamily="2" charset="0"/>
              </a:rPr>
              <a:t>Всероссийские проверочные работы </a:t>
            </a:r>
            <a:r>
              <a:rPr lang="ru-RU" sz="3200" dirty="0">
                <a:solidFill>
                  <a:srgbClr val="002060"/>
                </a:solidFill>
                <a:latin typeface="Sitka Banner" panose="02000505000000020004" pitchFamily="2" charset="0"/>
              </a:rPr>
              <a:t>— это комплексные контрольные работы, которые должны оценить, насколько знания школьников по предметам соответствуют требованиям Федеральных государственных образовательных стандартов (ФГОС</a:t>
            </a:r>
            <a:r>
              <a:rPr lang="ru-RU" sz="3200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).</a:t>
            </a:r>
          </a:p>
          <a:p>
            <a:pPr marL="0" lvl="0" indent="0">
              <a:buNone/>
            </a:pPr>
            <a:endParaRPr lang="ru-RU" sz="3200" b="1" i="1" dirty="0" smtClean="0">
              <a:solidFill>
                <a:srgbClr val="002060"/>
              </a:solidFill>
              <a:latin typeface="Sitka Banner" panose="02000505000000020004" pitchFamily="2" charset="0"/>
            </a:endParaRPr>
          </a:p>
          <a:p>
            <a:pPr marL="0" lvl="0" indent="0">
              <a:buNone/>
            </a:pPr>
            <a:r>
              <a:rPr lang="en-US" sz="2400" b="1" i="1" dirty="0">
                <a:solidFill>
                  <a:srgbClr val="00B050"/>
                </a:solidFill>
                <a:hlinkClick r:id="rId5"/>
              </a:rPr>
              <a:t>https://sh-saidkentskaya-r82.gosweb.gosuslugi.ru</a:t>
            </a:r>
            <a:r>
              <a:rPr lang="en-US" sz="2400" b="1" i="1" dirty="0" smtClean="0">
                <a:solidFill>
                  <a:srgbClr val="00B050"/>
                </a:solidFill>
                <a:hlinkClick r:id="rId5"/>
              </a:rPr>
              <a:t>/</a:t>
            </a:r>
            <a:endParaRPr lang="ru-RU" sz="2400" b="1" i="1" dirty="0" smtClean="0">
              <a:solidFill>
                <a:srgbClr val="00B050"/>
              </a:solidFill>
            </a:endParaRPr>
          </a:p>
          <a:p>
            <a:pPr marL="0" lvl="0" indent="0">
              <a:buNone/>
            </a:pPr>
            <a:endParaRPr lang="en-US" sz="4000" b="1" i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222194"/>
            <a:ext cx="7482544" cy="990295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b="1" i="1" u="sng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i="1" dirty="0" smtClean="0">
                <a:solidFill>
                  <a:srgbClr val="FF0000"/>
                </a:solidFill>
                <a:ea typeface="+mn-ea"/>
                <a:cs typeface="+mn-cs"/>
              </a:rPr>
              <a:t>ПРИНЦИПЫ ПОДГОТОВКИ К ВПР</a:t>
            </a:r>
            <a:br>
              <a:rPr lang="ru-RU" b="1" i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65195" y="1428587"/>
            <a:ext cx="7931509" cy="5344675"/>
          </a:xfrm>
        </p:spPr>
        <p:txBody>
          <a:bodyPr>
            <a:noAutofit/>
          </a:bodyPr>
          <a:lstStyle/>
          <a:p>
            <a:pPr marL="457200" lvl="0" indent="-457200">
              <a:buAutoNum type="arabicPeriod"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ТЕМАТИЧЕСКИЙ</a:t>
            </a:r>
          </a:p>
          <a:p>
            <a:pPr marL="457200" lvl="0" indent="-457200">
              <a:buAutoNum type="arabicPeriod"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ЛОГИЧЕСКИЙ</a:t>
            </a:r>
          </a:p>
          <a:p>
            <a:pPr marL="457200" lvl="0" indent="-457200">
              <a:buAutoNum type="arabicPeriod"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ТРЕНИРОВОЧНЫЙ</a:t>
            </a:r>
          </a:p>
          <a:p>
            <a:pPr marL="457200" lvl="0" indent="-457200">
              <a:buAutoNum type="arabicPeriod"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ИНДИВИДУАЛЬНЫЙ</a:t>
            </a:r>
          </a:p>
          <a:p>
            <a:pPr marL="457200" lvl="0" indent="-457200">
              <a:buAutoNum type="arabicPeriod"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ВРЕМЕННОЙ</a:t>
            </a:r>
          </a:p>
          <a:p>
            <a:pPr marL="457200" lvl="0" indent="-457200">
              <a:buAutoNum type="arabicPeriod"/>
            </a:pP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КОНТРОЛИРУЮЩИЙ</a:t>
            </a:r>
          </a:p>
        </p:txBody>
      </p:sp>
    </p:spTree>
    <p:extLst>
      <p:ext uri="{BB962C8B-B14F-4D97-AF65-F5344CB8AC3E}">
        <p14:creationId xmlns:p14="http://schemas.microsoft.com/office/powerpoint/2010/main" val="12571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4889" y="280106"/>
            <a:ext cx="69942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</a:rPr>
              <a:t>Подготовка к ГИА , </a:t>
            </a:r>
          </a:p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</a:rPr>
              <a:t>работа со слабыми учащимися</a:t>
            </a:r>
            <a:endParaRPr lang="ru-RU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4622" y="1868071"/>
            <a:ext cx="8276240" cy="4719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9075" marR="1497965" algn="just">
              <a:lnSpc>
                <a:spcPct val="112000"/>
              </a:lnSpc>
              <a:spcAft>
                <a:spcPts val="70"/>
              </a:spcAft>
            </a:pPr>
            <a:r>
              <a:rPr lang="ru-RU" sz="2400" b="1" dirty="0">
                <a:solidFill>
                  <a:srgbClr val="000000"/>
                </a:solidFill>
                <a:latin typeface="Sitka Banner" panose="02000505000000020004" pitchFamily="2" charset="0"/>
                <a:ea typeface="Times New Roman" panose="02020603050405020304" pitchFamily="18" charset="0"/>
              </a:rPr>
              <a:t>Все направления плана подготовки к ОГЭ и ЕГЭ взаимосвязаны, работа по ним осуществляется в несколько этапов</a:t>
            </a:r>
            <a:r>
              <a:rPr lang="ru-RU" sz="2400" b="1" dirty="0" smtClean="0">
                <a:solidFill>
                  <a:srgbClr val="000000"/>
                </a:solidFill>
                <a:latin typeface="Sitka Banner" panose="02000505000000020004" pitchFamily="2" charset="0"/>
                <a:ea typeface="Times New Roman" panose="02020603050405020304" pitchFamily="18" charset="0"/>
              </a:rPr>
              <a:t>:</a:t>
            </a:r>
          </a:p>
          <a:p>
            <a:pPr marL="219075" marR="1497965" algn="just">
              <a:lnSpc>
                <a:spcPct val="112000"/>
              </a:lnSpc>
              <a:spcAft>
                <a:spcPts val="70"/>
              </a:spcAft>
            </a:pPr>
            <a:endParaRPr lang="ru-RU" sz="2400" b="1" dirty="0" smtClean="0">
              <a:solidFill>
                <a:srgbClr val="000000"/>
              </a:solidFill>
              <a:latin typeface="Sitka Banner" panose="02000505000000020004" pitchFamily="2" charset="0"/>
              <a:ea typeface="Times New Roman" panose="02020603050405020304" pitchFamily="18" charset="0"/>
            </a:endParaRPr>
          </a:p>
          <a:p>
            <a:pPr marL="219075" marR="1497965" algn="just">
              <a:lnSpc>
                <a:spcPct val="112000"/>
              </a:lnSpc>
              <a:spcAft>
                <a:spcPts val="7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Sitka Banner" panose="02000505000000020004" pitchFamily="2" charset="0"/>
                <a:ea typeface="Times New Roman" panose="02020603050405020304" pitchFamily="18" charset="0"/>
              </a:rPr>
              <a:t>   1-й </a:t>
            </a:r>
            <a:r>
              <a:rPr lang="ru-RU" sz="2400" b="1" dirty="0">
                <a:solidFill>
                  <a:srgbClr val="000000"/>
                </a:solidFill>
                <a:latin typeface="Sitka Banner" panose="02000505000000020004" pitchFamily="2" charset="0"/>
                <a:ea typeface="Times New Roman" panose="02020603050405020304" pitchFamily="18" charset="0"/>
              </a:rPr>
              <a:t>этап - организационный (август - </a:t>
            </a:r>
            <a:r>
              <a:rPr lang="ru-RU" sz="2400" b="1" dirty="0" smtClean="0">
                <a:solidFill>
                  <a:srgbClr val="000000"/>
                </a:solidFill>
                <a:latin typeface="Sitka Banner" panose="02000505000000020004" pitchFamily="2" charset="0"/>
                <a:ea typeface="Times New Roman" panose="02020603050405020304" pitchFamily="18" charset="0"/>
              </a:rPr>
              <a:t>     </a:t>
            </a:r>
          </a:p>
          <a:p>
            <a:pPr marL="219075" marR="1497965" algn="just">
              <a:lnSpc>
                <a:spcPct val="112000"/>
              </a:lnSpc>
              <a:spcAft>
                <a:spcPts val="70"/>
              </a:spcAft>
            </a:pPr>
            <a:r>
              <a:rPr lang="ru-RU" sz="2400" b="1" dirty="0">
                <a:solidFill>
                  <a:srgbClr val="000000"/>
                </a:solidFill>
                <a:latin typeface="Sitka Banner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Sitka Banner" panose="02000505000000020004" pitchFamily="2" charset="0"/>
                <a:ea typeface="Times New Roman" panose="02020603050405020304" pitchFamily="18" charset="0"/>
              </a:rPr>
              <a:t>   октябрь</a:t>
            </a:r>
            <a:r>
              <a:rPr lang="ru-RU" sz="2400" b="1" dirty="0">
                <a:solidFill>
                  <a:srgbClr val="000000"/>
                </a:solidFill>
                <a:latin typeface="Sitka Banner" panose="02000505000000020004" pitchFamily="2" charset="0"/>
                <a:ea typeface="Times New Roman" panose="02020603050405020304" pitchFamily="18" charset="0"/>
              </a:rPr>
              <a:t>);  </a:t>
            </a:r>
          </a:p>
          <a:p>
            <a:pPr marR="212725" lvl="1" algn="just" fontAlgn="base">
              <a:lnSpc>
                <a:spcPct val="112000"/>
              </a:lnSpc>
              <a:spcAft>
                <a:spcPts val="70"/>
              </a:spcAft>
              <a:buClr>
                <a:srgbClr val="000000"/>
              </a:buClr>
              <a:buSzPts val="1200"/>
            </a:pPr>
            <a:r>
              <a:rPr lang="ru-RU" sz="24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tka Banner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2-й </a:t>
            </a:r>
            <a:r>
              <a:rPr lang="ru-RU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tka Banner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- информационный (ноябрь - январь);  </a:t>
            </a:r>
          </a:p>
          <a:p>
            <a:pPr marR="212725" lvl="1" algn="just" fontAlgn="base">
              <a:lnSpc>
                <a:spcPct val="112000"/>
              </a:lnSpc>
              <a:spcAft>
                <a:spcPts val="70"/>
              </a:spcAft>
              <a:buClr>
                <a:srgbClr val="000000"/>
              </a:buClr>
              <a:buSzPts val="1200"/>
            </a:pPr>
            <a:r>
              <a:rPr lang="ru-RU" sz="24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tka Banner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3-й </a:t>
            </a:r>
            <a:r>
              <a:rPr lang="ru-RU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tka Banner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- практический (октябрь - май); </a:t>
            </a:r>
          </a:p>
          <a:p>
            <a:pPr marR="212725" lvl="1" algn="just" fontAlgn="base">
              <a:lnSpc>
                <a:spcPct val="112000"/>
              </a:lnSpc>
              <a:spcAft>
                <a:spcPts val="70"/>
              </a:spcAft>
              <a:buClr>
                <a:srgbClr val="000000"/>
              </a:buClr>
              <a:buSzPts val="1200"/>
            </a:pPr>
            <a:r>
              <a:rPr lang="ru-RU" sz="24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tka Banner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4-й </a:t>
            </a:r>
            <a:r>
              <a:rPr lang="ru-RU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tka Banner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- психологическая подготовка к ОГЭ и ЕГЭ (январь - май);  </a:t>
            </a:r>
          </a:p>
          <a:p>
            <a:pPr marR="212725" lvl="1" algn="just" fontAlgn="base">
              <a:lnSpc>
                <a:spcPct val="112000"/>
              </a:lnSpc>
              <a:spcAft>
                <a:spcPts val="70"/>
              </a:spcAft>
              <a:buClr>
                <a:srgbClr val="000000"/>
              </a:buClr>
              <a:buSzPts val="1200"/>
            </a:pPr>
            <a:r>
              <a:rPr lang="ru-RU" sz="24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tka Banner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5-й </a:t>
            </a:r>
            <a:r>
              <a:rPr lang="ru-RU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itka Banner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- аналитический (июнь - август) </a:t>
            </a:r>
            <a:endParaRPr lang="ru-RU" sz="2400" b="1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itka Banner" panose="02000505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96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4889" y="280106"/>
            <a:ext cx="69942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</a:rPr>
              <a:t>Подготовка к ГИА , </a:t>
            </a:r>
          </a:p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</a:rPr>
              <a:t>работа со слабыми учащимися</a:t>
            </a:r>
            <a:endParaRPr lang="ru-RU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7080" y="1877555"/>
            <a:ext cx="8099319" cy="4227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218440" indent="-285750">
              <a:lnSpc>
                <a:spcPct val="116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обучающихся к ОГЭ и ЕГЭ новые формы работы с дидактическим материалом: тренинги, репетиционные экзамены и др.  </a:t>
            </a:r>
          </a:p>
          <a:p>
            <a:pPr marL="514350" marR="218440" indent="-285750">
              <a:lnSpc>
                <a:spcPct val="104000"/>
              </a:lnSpc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ыполнению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инструкций, использующихся в материалах «смысловое чтение», к четкому, разборчивому письму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marR="21844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Учить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обучающихся заполнять бланки ЕГЭ и ОГЭ. </a:t>
            </a:r>
          </a:p>
          <a:p>
            <a:pPr marL="514350" marR="218440" indent="-28575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Проводить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мониторинг успешности усвоения тем, проводить самостоятельные, контрольные и репетиционные работы по предмету в форме и по материалам ОГЭ и ЕГЭ размещенных на (ФИПИ).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Своевременно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знакомить под роспись с результатами обучающихся и их родителей.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2115" y="306171"/>
            <a:ext cx="7016195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ea typeface="+mn-ea"/>
                <a:cs typeface="+mn-cs"/>
              </a:rPr>
              <a:t>Цель методической работы</a:t>
            </a:r>
            <a:endParaRPr lang="en-US" b="1" u="sng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6236" y="1749245"/>
            <a:ext cx="7787955" cy="42757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повышение </a:t>
            </a:r>
            <a:r>
              <a:rPr lang="ru-RU" b="1" dirty="0">
                <a:solidFill>
                  <a:srgbClr val="002060"/>
                </a:solidFill>
                <a:latin typeface="Sitka Banner" panose="02000505000000020004" pitchFamily="2" charset="0"/>
              </a:rPr>
              <a:t>качества образования через непрерывное развитие учительского потенциала, повышение уровня профессионального мастерства и профессиональной компетентности педагогов для успешной реализации обновлённых ФГОС и воспитания личности, подготовленной к жизни в высокотехнологичном, конкурентном мире, освоение педагогами инновационных технологий обучения.  </a:t>
            </a:r>
            <a:endParaRPr lang="ru-RU" dirty="0">
              <a:solidFill>
                <a:srgbClr val="002060"/>
              </a:solidFill>
              <a:latin typeface="Sitka Banner" panose="02000505000000020004" pitchFamily="2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6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4375" y="527605"/>
            <a:ext cx="7635250" cy="1832461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b="1" i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  <a:cs typeface="+mn-cs"/>
              </a:rPr>
              <a:t>МЕТОДИЧЕСКОЕ СОПРОВОЖДЕНИЕ ОДАРЕННЫХ ДЕТЕЙ В ОБРАЗОВАТЕЛЬРНОМ ПРОСТРАНСТВЕ</a:t>
            </a:r>
            <a: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07080" y="3581705"/>
            <a:ext cx="8088789" cy="5344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ОДАРЕННОСТЬ</a:t>
            </a:r>
            <a:r>
              <a:rPr lang="ru-RU" sz="2400" dirty="0"/>
              <a:t> – это системное, развивающееся в течение жизни качество психики, которое определяет возможность достижения человеком более высоких (необычных, незаурядных) результатов в одном или нескольких видах деятельности по сравнению с другими людьми .</a:t>
            </a:r>
            <a:endParaRPr lang="ru-RU" sz="24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7064" y="2360066"/>
            <a:ext cx="77788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Sitka Banner" panose="02000505000000020004" pitchFamily="2" charset="0"/>
              </a:rPr>
              <a:t>Талант – это развитие природных склонностей.</a:t>
            </a:r>
            <a:br>
              <a:rPr lang="ru-RU" sz="2800" b="1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                                             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О</a:t>
            </a:r>
            <a:r>
              <a:rPr lang="ru-RU" sz="2800" b="1" dirty="0">
                <a:solidFill>
                  <a:srgbClr val="002060"/>
                </a:solidFill>
                <a:latin typeface="Sitka Banner" panose="02000505000000020004" pitchFamily="2" charset="0"/>
              </a:rPr>
              <a:t>. Бальзак</a:t>
            </a:r>
          </a:p>
        </p:txBody>
      </p:sp>
    </p:spTree>
    <p:extLst>
      <p:ext uri="{BB962C8B-B14F-4D97-AF65-F5344CB8AC3E}">
        <p14:creationId xmlns:p14="http://schemas.microsoft.com/office/powerpoint/2010/main" val="163809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48965" y="374900"/>
            <a:ext cx="8847740" cy="1831975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ea typeface="+mn-ea"/>
                <a:cs typeface="+mn-cs"/>
              </a:rPr>
              <a:t>НАПРАВЛЕНИЯ МЕТОДИЧЕСКОГО СОПРОВОЖДЕНИЯ ОДАРЕННЫХ ДЕТЕЙ</a:t>
            </a:r>
            <a:r>
              <a:rPr lang="ru-RU" sz="3600" b="1" i="1" dirty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3600" b="1" i="1" dirty="0">
                <a:solidFill>
                  <a:srgbClr val="FF0000"/>
                </a:solidFill>
                <a:ea typeface="+mn-ea"/>
                <a:cs typeface="+mn-cs"/>
              </a:rPr>
            </a:b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5780" y="2574764"/>
            <a:ext cx="883596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680" indent="-360680"/>
            <a:endParaRPr lang="ru-RU" sz="2000" b="1" i="1" dirty="0">
              <a:solidFill>
                <a:srgbClr val="000000"/>
              </a:solidFill>
              <a:latin typeface="Sitka Banner" panose="02000505000000020004" pitchFamily="2" charset="0"/>
            </a:endParaRPr>
          </a:p>
          <a:p>
            <a:pPr marL="360680" indent="57150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2060"/>
                </a:solidFill>
                <a:latin typeface="Sitka Banner" panose="02000505000000020004" pitchFamily="2" charset="0"/>
              </a:rPr>
              <a:t> Одарённость в практической деятельности;</a:t>
            </a:r>
            <a:endParaRPr lang="ru-RU" sz="2000" b="1" i="1" dirty="0">
              <a:solidFill>
                <a:srgbClr val="002060"/>
              </a:solidFill>
              <a:latin typeface="Sitka Banner" panose="02000505000000020004" pitchFamily="2" charset="0"/>
            </a:endParaRPr>
          </a:p>
          <a:p>
            <a:pPr marL="360680" indent="57150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2060"/>
                </a:solidFill>
                <a:latin typeface="Sitka Banner" panose="02000505000000020004" pitchFamily="2" charset="0"/>
              </a:rPr>
              <a:t> Одарённость в познавательной деятельности;</a:t>
            </a:r>
            <a:endParaRPr lang="ru-RU" sz="2000" b="1" i="1" dirty="0">
              <a:solidFill>
                <a:srgbClr val="002060"/>
              </a:solidFill>
              <a:latin typeface="Sitka Banner" panose="02000505000000020004" pitchFamily="2" charset="0"/>
            </a:endParaRPr>
          </a:p>
          <a:p>
            <a:pPr marL="360680" indent="57150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2060"/>
                </a:solidFill>
                <a:latin typeface="Sitka Banner" panose="02000505000000020004" pitchFamily="2" charset="0"/>
              </a:rPr>
              <a:t> Одарённость в художественно-эстетической деятельности;</a:t>
            </a:r>
            <a:endParaRPr lang="ru-RU" sz="2000" b="1" i="1" dirty="0">
              <a:solidFill>
                <a:srgbClr val="002060"/>
              </a:solidFill>
              <a:latin typeface="Sitka Banner" panose="02000505000000020004" pitchFamily="2" charset="0"/>
            </a:endParaRPr>
          </a:p>
          <a:p>
            <a:pPr marL="360680" indent="57150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2060"/>
                </a:solidFill>
                <a:latin typeface="Sitka Banner" panose="02000505000000020004" pitchFamily="2" charset="0"/>
              </a:rPr>
              <a:t> Одарённость в коммуникативной деятельности;</a:t>
            </a:r>
            <a:endParaRPr lang="ru-RU" sz="2000" b="1" i="1" dirty="0">
              <a:solidFill>
                <a:srgbClr val="002060"/>
              </a:solidFill>
              <a:latin typeface="Sitka Banner" panose="02000505000000020004" pitchFamily="2" charset="0"/>
            </a:endParaRPr>
          </a:p>
          <a:p>
            <a:pPr marL="360680" indent="571500"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rgbClr val="002060"/>
                </a:solidFill>
                <a:latin typeface="Sitka Banner" panose="02000505000000020004" pitchFamily="2" charset="0"/>
              </a:rPr>
              <a:t> Одарённость в духовно-ценностной деятельности.</a:t>
            </a:r>
            <a:r>
              <a:rPr lang="ru-RU" sz="2000" b="1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endParaRPr lang="ru-RU" sz="1600" b="1" i="1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9785" y="2093491"/>
            <a:ext cx="7787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ln w="0"/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</a:rPr>
              <a:t>Выделяются следующие виды одарённости:</a:t>
            </a:r>
          </a:p>
        </p:txBody>
      </p:sp>
    </p:spTree>
    <p:extLst>
      <p:ext uri="{BB962C8B-B14F-4D97-AF65-F5344CB8AC3E}">
        <p14:creationId xmlns:p14="http://schemas.microsoft.com/office/powerpoint/2010/main" val="367252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222194"/>
            <a:ext cx="7635250" cy="1832461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  <a:t>ПРОФОРИЕНТАЦИОННАЯ РАБОТА В ШКОЛЕ</a:t>
            </a:r>
            <a:b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096"/>
            <a:ext cx="9144000" cy="80345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1425" y="0"/>
            <a:ext cx="4916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err="1">
                <a:solidFill>
                  <a:srgbClr val="FF0000"/>
                </a:solidFill>
                <a:latin typeface="Sitka Banner" panose="02000505000000020004" pitchFamily="2" charset="0"/>
                <a:ea typeface="Times New Roman" panose="02020603050405020304" pitchFamily="18" charset="0"/>
              </a:rPr>
              <a:t>Профориентационная</a:t>
            </a:r>
            <a:r>
              <a:rPr lang="ru-RU" sz="2800" b="1" u="sng" dirty="0">
                <a:solidFill>
                  <a:srgbClr val="FF0000"/>
                </a:solidFill>
                <a:latin typeface="Sitka Banner" panose="02000505000000020004" pitchFamily="2" charset="0"/>
                <a:ea typeface="Times New Roman" panose="02020603050405020304" pitchFamily="18" charset="0"/>
              </a:rPr>
              <a:t> работа. </a:t>
            </a:r>
            <a:endParaRPr lang="ru-RU" sz="2800" u="sng" dirty="0">
              <a:solidFill>
                <a:srgbClr val="FF0000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4375" y="374900"/>
            <a:ext cx="7635250" cy="1832461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4000" b="1" i="1" dirty="0" smtClean="0">
                <a:solidFill>
                  <a:srgbClr val="FF0000"/>
                </a:solidFill>
                <a:ea typeface="+mn-ea"/>
                <a:cs typeface="+mn-cs"/>
              </a:rPr>
              <a:t>В ПРОЕКТЕ ЗАПЛАНИРОВАНО</a:t>
            </a:r>
            <a:br>
              <a:rPr lang="ru-RU" sz="4000" b="1" i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4000" b="1" i="1" dirty="0" smtClean="0">
                <a:solidFill>
                  <a:srgbClr val="FF0000"/>
                </a:solidFill>
                <a:ea typeface="+mn-ea"/>
                <a:cs typeface="+mn-cs"/>
              </a:rPr>
              <a:t> ТРИ УРОКА: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65195" y="2132254"/>
            <a:ext cx="7635250" cy="4733855"/>
          </a:xfrm>
        </p:spPr>
        <p:txBody>
          <a:bodyPr>
            <a:noAutofit/>
          </a:bodyPr>
          <a:lstStyle/>
          <a:p>
            <a:pPr marL="742950" lvl="0" indent="-742950">
              <a:buAutoNum type="arabicPeriod"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УРОК «МОЯ РОССИЯ – МОИ ГОРИЗОНТЫ»</a:t>
            </a:r>
          </a:p>
          <a:p>
            <a:pPr marL="742950" lvl="0" indent="-742950">
              <a:buAutoNum type="arabicPeriod"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ТЕМАТИЧЕСКИЙ ПРОФУРОК</a:t>
            </a:r>
          </a:p>
          <a:p>
            <a:pPr marL="742950" lvl="0" indent="-742950">
              <a:buAutoNum type="arabicPeriod"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ИТОГОВЫЙ УРОК (РЕФЛЕКСИЯ)</a:t>
            </a:r>
          </a:p>
        </p:txBody>
      </p:sp>
    </p:spTree>
    <p:extLst>
      <p:ext uri="{BB962C8B-B14F-4D97-AF65-F5344CB8AC3E}">
        <p14:creationId xmlns:p14="http://schemas.microsoft.com/office/powerpoint/2010/main" val="237328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6232" y="66744"/>
            <a:ext cx="7635250" cy="1832461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  <a:t>КЛЮЧЕВЫЕ НАПРАВЛЕНИЯ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65195" y="1596540"/>
            <a:ext cx="7635250" cy="4733855"/>
          </a:xfrm>
        </p:spPr>
        <p:txBody>
          <a:bodyPr>
            <a:noAutofit/>
          </a:bodyPr>
          <a:lstStyle/>
          <a:p>
            <a:pPr marL="742950" lvl="0" indent="-742950">
              <a:buAutoNum type="arabicPeriod"/>
            </a:pP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ПРОФИЛЬНЫЕ КЛАССЫ</a:t>
            </a:r>
          </a:p>
          <a:p>
            <a:pPr marL="742950" lvl="0" indent="-742950">
              <a:buAutoNum type="arabicPeriod"/>
            </a:pP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УРОЧНАЯ ДЕЯТЕЛЬНОСТЬ</a:t>
            </a:r>
          </a:p>
          <a:p>
            <a:pPr marL="742950" lvl="0" indent="-742950">
              <a:buFont typeface="Arial" pitchFamily="34" charset="0"/>
              <a:buAutoNum type="arabicPeriod"/>
            </a:pP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ВНЕ</a:t>
            </a:r>
            <a:r>
              <a:rPr lang="ru-RU" sz="3200" b="1" i="1" dirty="0">
                <a:solidFill>
                  <a:srgbClr val="1F497D">
                    <a:lumMod val="50000"/>
                  </a:srgbClr>
                </a:solidFill>
              </a:rPr>
              <a:t>УРОЧНАЯ ДЕЯТЕЛЬНОСТЬ</a:t>
            </a:r>
          </a:p>
          <a:p>
            <a:pPr marL="742950" lvl="0" indent="-742950">
              <a:buAutoNum type="arabicPeriod"/>
            </a:pP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ВОСПИТАТЕЛЬНАЯ РАБОТА</a:t>
            </a:r>
          </a:p>
          <a:p>
            <a:pPr marL="742950" lvl="0" indent="-742950">
              <a:buAutoNum type="arabicPeriod"/>
            </a:pP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ДОПОЛНИТЕЛЬНОЕ ОБРАЗОВАНИЕ</a:t>
            </a:r>
          </a:p>
          <a:p>
            <a:pPr marL="742950" lvl="0" indent="-742950">
              <a:buAutoNum type="arabicPeriod"/>
            </a:pP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ПРОФОБУЧЕНИЕ</a:t>
            </a:r>
          </a:p>
          <a:p>
            <a:pPr marL="742950" lvl="0" indent="-742950">
              <a:buAutoNum type="arabicPeriod"/>
            </a:pP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ВЗАИМОДЕЙСТВИЕ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17300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1849" y="527605"/>
            <a:ext cx="7787955" cy="1221640"/>
          </a:xfrm>
        </p:spPr>
        <p:txBody>
          <a:bodyPr>
            <a:no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4400" b="1" i="1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b="1" dirty="0">
                <a:solidFill>
                  <a:srgbClr val="FF0000"/>
                </a:solidFill>
                <a:latin typeface="Montserrat"/>
              </a:rPr>
              <a:t>М</a:t>
            </a:r>
            <a:r>
              <a:rPr lang="ru-RU" b="1" dirty="0" smtClean="0">
                <a:solidFill>
                  <a:srgbClr val="FF0000"/>
                </a:solidFill>
                <a:latin typeface="Montserrat"/>
              </a:rPr>
              <a:t>етодическое сопровождение воспитательной работы</a:t>
            </a:r>
            <a:r>
              <a:rPr lang="ru-RU" b="1" dirty="0" smtClean="0">
                <a:solidFill>
                  <a:srgbClr val="C00000"/>
                </a:solidFill>
                <a:latin typeface="Montserrat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ontserrat"/>
              </a:rPr>
            </a:br>
            <a: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8295" y="2285839"/>
            <a:ext cx="7931509" cy="51919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Montserrat"/>
              </a:rPr>
              <a:t>ОСНОВНЫЕ НАПРАВЛЕНИЯ  МЕТОДИЧЕСКОЙ РАБОТЫ</a:t>
            </a:r>
          </a:p>
          <a:p>
            <a:pPr marL="457200" indent="-4572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  <a:latin typeface="Montserrat"/>
              </a:rPr>
              <a:t>ИНФОРМАЦИОННО-АНАЛИТИЧЕСКАЯ ДЕЯТЕЛЬНОСТЬ</a:t>
            </a:r>
          </a:p>
          <a:p>
            <a:pPr marL="457200" indent="-4572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  <a:latin typeface="Montserrat"/>
              </a:rPr>
              <a:t>МОТИВАЦИОННО-ЦЕЛЕВАЯ ДЕЯТЕЛЬНОСТЬ</a:t>
            </a:r>
          </a:p>
          <a:p>
            <a:pPr marL="457200" indent="-4572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  <a:latin typeface="Montserrat"/>
              </a:rPr>
              <a:t>ОРГАНИЗАЦИОННО-МЕТОДИЧЕСКАЯ ДЕЯТЕЛЬНОСТЬ</a:t>
            </a:r>
          </a:p>
          <a:p>
            <a:pPr marL="457200" indent="-457200">
              <a:buAutoNum type="arabicPeriod"/>
            </a:pPr>
            <a:r>
              <a:rPr lang="ru-RU" sz="2200" dirty="0" smtClean="0">
                <a:solidFill>
                  <a:srgbClr val="002060"/>
                </a:solidFill>
                <a:latin typeface="Montserrat"/>
              </a:rPr>
              <a:t>КОНСУЛЬТАТИВНАЯ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4740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Доля учителей, занимающихся на РЭШ</a:t>
            </a:r>
            <a:endParaRPr lang="en-US" sz="3200" b="1" dirty="0">
              <a:solidFill>
                <a:srgbClr val="FF0000"/>
              </a:solidFill>
              <a:latin typeface="Albertus Extra Bold" panose="020E0802040304020204" pitchFamily="34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067471111"/>
              </p:ext>
            </p:extLst>
          </p:nvPr>
        </p:nvGraphicFramePr>
        <p:xfrm>
          <a:off x="1061843" y="1596540"/>
          <a:ext cx="8555596" cy="4733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709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Доля </a:t>
            </a:r>
            <a:r>
              <a:rPr lang="ru-RU" sz="4800" b="1" dirty="0" smtClean="0">
                <a:solidFill>
                  <a:srgbClr val="FF0000"/>
                </a:solidFill>
              </a:rPr>
              <a:t>учащихся, </a:t>
            </a:r>
            <a:r>
              <a:rPr lang="ru-RU" sz="4800" b="1" dirty="0">
                <a:solidFill>
                  <a:srgbClr val="FF0000"/>
                </a:solidFill>
              </a:rPr>
              <a:t>занимающихся на РЭШ</a:t>
            </a:r>
            <a:endParaRPr lang="en-US" sz="3200" b="1" dirty="0">
              <a:solidFill>
                <a:srgbClr val="FF0000"/>
              </a:solidFill>
              <a:latin typeface="Albertus Extra Bold" panose="020E0802040304020204" pitchFamily="34" charset="0"/>
              <a:cs typeface="Times New Roman" pitchFamily="18" charset="0"/>
            </a:endParaRPr>
          </a:p>
        </p:txBody>
      </p:sp>
      <p:graphicFrame>
        <p:nvGraphicFramePr>
          <p:cNvPr id="3105" name="Диаграмма 3104"/>
          <p:cNvGraphicFramePr/>
          <p:nvPr>
            <p:extLst>
              <p:ext uri="{D42A27DB-BD31-4B8C-83A1-F6EECF244321}">
                <p14:modId xmlns:p14="http://schemas.microsoft.com/office/powerpoint/2010/main" val="1397551570"/>
              </p:ext>
            </p:extLst>
          </p:nvPr>
        </p:nvGraphicFramePr>
        <p:xfrm>
          <a:off x="1212491" y="1886703"/>
          <a:ext cx="7931510" cy="4443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29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3310" y="222195"/>
            <a:ext cx="52774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</a:rPr>
              <a:t>Работа педагогов на </a:t>
            </a:r>
          </a:p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</a:rPr>
              <a:t>цифровых платформах</a:t>
            </a:r>
            <a:endParaRPr lang="ru-RU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636612707"/>
              </p:ext>
            </p:extLst>
          </p:nvPr>
        </p:nvGraphicFramePr>
        <p:xfrm>
          <a:off x="1212491" y="1595699"/>
          <a:ext cx="7323740" cy="4429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07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0911" y="14288"/>
            <a:ext cx="9210518" cy="68956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6" y="222195"/>
            <a:ext cx="7482544" cy="129570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Доля </a:t>
            </a:r>
            <a:r>
              <a:rPr lang="ru-RU" sz="4800" b="1" dirty="0" smtClean="0">
                <a:solidFill>
                  <a:srgbClr val="FF0000"/>
                </a:solidFill>
              </a:rPr>
              <a:t>учителей, прошедших КП 2022-2024</a:t>
            </a:r>
            <a:endParaRPr lang="en-US" sz="3200" b="1" dirty="0">
              <a:solidFill>
                <a:srgbClr val="FF0000"/>
              </a:solidFill>
              <a:latin typeface="Albertus Extra Bold" panose="020E0802040304020204" pitchFamily="34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19783096"/>
              </p:ext>
            </p:extLst>
          </p:nvPr>
        </p:nvGraphicFramePr>
        <p:xfrm>
          <a:off x="1184794" y="1676007"/>
          <a:ext cx="7052126" cy="492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592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1670" y="2360065"/>
            <a:ext cx="82157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</a:rPr>
              <a:t>ЗАДАЧИ </a:t>
            </a:r>
          </a:p>
          <a:p>
            <a:pPr algn="ctr"/>
            <a:r>
              <a:rPr lang="ru-RU" sz="54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</a:rPr>
              <a:t>МЕТОДИЧЕСКОЙ РАБОТЫ</a:t>
            </a:r>
            <a:endParaRPr lang="ru-RU" sz="5400" b="1" u="sng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70" y="0"/>
            <a:ext cx="9144000" cy="684580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517900" y="985720"/>
            <a:ext cx="6405375" cy="1542296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8800" b="1" dirty="0" smtClean="0">
                <a:ln/>
                <a:solidFill>
                  <a:srgbClr val="C00000"/>
                </a:solidFill>
                <a:latin typeface="Monotype Corsiva" panose="03010101010201010101" pitchFamily="66" charset="0"/>
              </a:rPr>
              <a:t>СПАСИБО</a:t>
            </a:r>
          </a:p>
          <a:p>
            <a:pPr marL="0" indent="0" algn="ctr">
              <a:buNone/>
            </a:pPr>
            <a:r>
              <a:rPr lang="ru-RU" sz="8800" b="1" dirty="0" smtClean="0">
                <a:ln/>
                <a:solidFill>
                  <a:srgbClr val="C00000"/>
                </a:solidFill>
                <a:latin typeface="Monotype Corsiva" panose="03010101010201010101" pitchFamily="66" charset="0"/>
              </a:rPr>
              <a:t>ЗА</a:t>
            </a:r>
          </a:p>
          <a:p>
            <a:pPr marL="0" indent="0" algn="ctr">
              <a:buNone/>
            </a:pPr>
            <a:r>
              <a:rPr lang="ru-RU" sz="8800" b="1" dirty="0" smtClean="0">
                <a:ln/>
                <a:solidFill>
                  <a:srgbClr val="C00000"/>
                </a:solidFill>
                <a:latin typeface="Monotype Corsiva" panose="03010101010201010101" pitchFamily="66" charset="0"/>
              </a:rPr>
              <a:t>ВНИМАНИЕ</a:t>
            </a:r>
            <a:endParaRPr lang="ru-RU" sz="8800" b="1" dirty="0">
              <a:ln/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69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12490" y="374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9E1D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2490" y="741083"/>
            <a:ext cx="7482545" cy="5375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6275" marR="212725" indent="-457200" algn="just">
              <a:spcAft>
                <a:spcPts val="70"/>
              </a:spcAft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 для реализации ФГОС начального образования (НОО - обновлённое содержание) и ФГОС основного общего образования (ООО – обновлённое содержание), совершенствовать качество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обученности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выпускников на ступени среднего общего образования (СОО). </a:t>
            </a:r>
          </a:p>
          <a:p>
            <a:pPr marL="676275" marR="212725" indent="-457200" algn="just">
              <a:spcAft>
                <a:spcPts val="70"/>
              </a:spcAft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212725" lvl="0" indent="-457200" algn="just" fontAlgn="base">
              <a:spcAft>
                <a:spcPts val="70"/>
              </a:spcAft>
              <a:buClr>
                <a:srgbClr val="000000"/>
              </a:buClr>
              <a:buSzPts val="1200"/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Создавать условия (организационно-управленческие, методические, педагогические) для обновления основных образовательных программ НОО, ООО и СОО образовательного учреждения, включающих три группы требований, в соответствии с Федеральным государственным стандартом нового поколения. </a:t>
            </a:r>
            <a:endParaRPr lang="ru-RU" sz="2000" dirty="0" smtClean="0">
              <a:solidFill>
                <a:srgbClr val="00206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212725" lvl="0" indent="-457200" algn="just" fontAlgn="base">
              <a:spcAft>
                <a:spcPts val="70"/>
              </a:spcAft>
              <a:buClr>
                <a:srgbClr val="000000"/>
              </a:buClr>
              <a:buSzPts val="1200"/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212725" lvl="0" indent="-457200" algn="just" fontAlgn="base">
              <a:spcAft>
                <a:spcPts val="70"/>
              </a:spcAft>
              <a:buClr>
                <a:srgbClr val="000000"/>
              </a:buClr>
              <a:buSzPts val="1200"/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Совершенствовать методический уровень педагогов в овладении новыми педагогическими технологиями (НСУР–   национальная система учительского роста). </a:t>
            </a:r>
          </a:p>
        </p:txBody>
      </p:sp>
    </p:spTree>
    <p:extLst>
      <p:ext uri="{BB962C8B-B14F-4D97-AF65-F5344CB8AC3E}">
        <p14:creationId xmlns:p14="http://schemas.microsoft.com/office/powerpoint/2010/main" val="156587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23310" y="374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9E1D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5195" y="527605"/>
            <a:ext cx="7329840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2725" lvl="0" algn="just" fontAlgn="base">
              <a:lnSpc>
                <a:spcPct val="112000"/>
              </a:lnSpc>
              <a:spcAft>
                <a:spcPts val="70"/>
              </a:spcAft>
              <a:buClr>
                <a:srgbClr val="000000"/>
              </a:buClr>
              <a:buSzPts val="1200"/>
            </a:pPr>
            <a:r>
              <a:rPr lang="ru-RU" sz="2000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Активизировать </a:t>
            </a:r>
            <a:r>
              <a:rPr lang="ru-RU" sz="200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работу по выявлению и обобщению, распространению передового педагогического опыта творчески работающих педагогов. </a:t>
            </a:r>
            <a:endParaRPr lang="ru-RU" sz="2000" dirty="0" smtClean="0">
              <a:solidFill>
                <a:srgbClr val="00206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12725" lvl="0" algn="just" fontAlgn="base">
              <a:lnSpc>
                <a:spcPct val="112000"/>
              </a:lnSpc>
              <a:spcAft>
                <a:spcPts val="70"/>
              </a:spcAft>
              <a:buClr>
                <a:srgbClr val="000000"/>
              </a:buClr>
              <a:buSzPts val="1200"/>
            </a:pPr>
            <a:endParaRPr lang="ru-RU" sz="2000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12725" lvl="0" algn="just" fontAlgn="base">
              <a:lnSpc>
                <a:spcPct val="112000"/>
              </a:lnSpc>
              <a:spcAft>
                <a:spcPts val="70"/>
              </a:spcAft>
              <a:buClr>
                <a:srgbClr val="000000"/>
              </a:buClr>
              <a:buSzPts val="1200"/>
            </a:pPr>
            <a:r>
              <a:rPr lang="ru-RU" sz="2000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Совершенствовать </a:t>
            </a:r>
            <a:r>
              <a:rPr lang="ru-RU" sz="200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систему мониторинга и диагностики успешности образования, уровня профессиональной компетентности и методической подготовки педагогов. </a:t>
            </a:r>
            <a:endParaRPr lang="ru-RU" sz="2000" dirty="0" smtClean="0">
              <a:solidFill>
                <a:srgbClr val="00206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12725" lvl="0" algn="just" fontAlgn="base">
              <a:lnSpc>
                <a:spcPct val="112000"/>
              </a:lnSpc>
              <a:spcAft>
                <a:spcPts val="70"/>
              </a:spcAft>
              <a:buClr>
                <a:srgbClr val="000000"/>
              </a:buClr>
              <a:buSzPts val="1200"/>
            </a:pPr>
            <a:endParaRPr lang="ru-RU" sz="2000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12725" lvl="0" algn="just" fontAlgn="base">
              <a:lnSpc>
                <a:spcPct val="112000"/>
              </a:lnSpc>
              <a:spcAft>
                <a:spcPts val="70"/>
              </a:spcAft>
              <a:buClr>
                <a:srgbClr val="000000"/>
              </a:buClr>
              <a:buSzPts val="1200"/>
            </a:pPr>
            <a:r>
              <a:rPr lang="ru-RU" sz="2000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Создавать </a:t>
            </a:r>
            <a:r>
              <a:rPr lang="ru-RU" sz="200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 для самореализации учащихся в образовательной деятельности и развития ключевых компетенций учащихся на основе использования современных педагогических технологий и методов активного обучения</a:t>
            </a:r>
            <a:r>
              <a:rPr lang="ru-RU" sz="2000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212725" lvl="0" algn="just" fontAlgn="base">
              <a:lnSpc>
                <a:spcPct val="112000"/>
              </a:lnSpc>
              <a:spcAft>
                <a:spcPts val="70"/>
              </a:spcAft>
              <a:buClr>
                <a:srgbClr val="000000"/>
              </a:buClr>
              <a:buSzPts val="1200"/>
            </a:pPr>
            <a:r>
              <a:rPr lang="ru-RU" sz="2000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206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12725" lvl="0" algn="just" fontAlgn="base">
              <a:lnSpc>
                <a:spcPct val="112000"/>
              </a:lnSpc>
              <a:spcAft>
                <a:spcPts val="70"/>
              </a:spcAft>
              <a:buClr>
                <a:srgbClr val="000000"/>
              </a:buClr>
              <a:buSzPts val="1200"/>
            </a:pPr>
            <a:r>
              <a:rPr lang="ru-RU" sz="2000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Развивать </a:t>
            </a:r>
            <a:r>
              <a:rPr lang="ru-RU" sz="200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совершенствовать систему работы с детьми, имеющими повышенные интеллектуальные способности. </a:t>
            </a:r>
            <a:endParaRPr lang="ru-RU" sz="2000" u="none" strike="noStrike" dirty="0">
              <a:solidFill>
                <a:srgbClr val="00206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3555" y="0"/>
            <a:ext cx="91623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</a:rPr>
              <a:t>НАЛИЧИЕ НОРМАТИВНОЙ БАЗЫ </a:t>
            </a:r>
          </a:p>
          <a:p>
            <a:pPr algn="ctr"/>
            <a:r>
              <a:rPr lang="ru-RU" sz="4000" b="1" u="sng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</a:rPr>
              <a:t>ПО МЕТОДИЧЕСКОЙ РАБОТЕ</a:t>
            </a:r>
            <a:endParaRPr lang="ru-RU" sz="4000" b="1" u="sng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4977" y="2702676"/>
            <a:ext cx="794065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i="1" dirty="0" smtClean="0">
                <a:latin typeface="Sitka Banner" panose="02000505000000020004" pitchFamily="2" charset="0"/>
              </a:rPr>
              <a:t>В школе издан приказ  о создании МС</a:t>
            </a:r>
          </a:p>
          <a:p>
            <a:pPr marL="342900" indent="-342900">
              <a:buAutoNum type="arabicPeriod"/>
            </a:pPr>
            <a:r>
              <a:rPr lang="ru-RU" sz="3200" b="1" i="1" dirty="0" smtClean="0">
                <a:latin typeface="Sitka Banner" panose="02000505000000020004" pitchFamily="2" charset="0"/>
              </a:rPr>
              <a:t>Утверждено положение  работы МС</a:t>
            </a:r>
          </a:p>
          <a:p>
            <a:pPr marL="342900" indent="-342900">
              <a:buAutoNum type="arabicPeriod"/>
            </a:pPr>
            <a:r>
              <a:rPr lang="ru-RU" sz="3200" b="1" i="1" dirty="0" smtClean="0">
                <a:latin typeface="Sitka Banner" panose="02000505000000020004" pitchFamily="2" charset="0"/>
              </a:rPr>
              <a:t>Разработан план работы  МС</a:t>
            </a:r>
          </a:p>
          <a:p>
            <a:endParaRPr lang="ru-RU" dirty="0" smtClean="0">
              <a:solidFill>
                <a:schemeClr val="tx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rgbClr val="FFE89F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E89F"/>
                </a:solidFill>
                <a:latin typeface="Arial Black" panose="020B0A04020102020204" pitchFamily="34" charset="0"/>
                <a:hlinkClick r:id="rId3"/>
              </a:rPr>
              <a:t>https://sh-saidkentskaya-r82.gosweb.gosuslugi.ru</a:t>
            </a:r>
            <a:r>
              <a:rPr lang="en-US" dirty="0" smtClean="0">
                <a:solidFill>
                  <a:srgbClr val="FFE89F"/>
                </a:solidFill>
                <a:latin typeface="Arial Black" panose="020B0A04020102020204" pitchFamily="34" charset="0"/>
                <a:hlinkClick r:id="rId3"/>
              </a:rPr>
              <a:t>/</a:t>
            </a:r>
            <a:endParaRPr lang="ru-RU" dirty="0" smtClean="0">
              <a:solidFill>
                <a:srgbClr val="FFE89F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rgbClr val="FFE89F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rgbClr val="FFE89F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2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7080" y="527605"/>
            <a:ext cx="7854138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СИСТЕМА РАБОТЫ НАД ЕДИНОЙ МЕТОДИЧЕСКОЙ ТЕМОЙ</a:t>
            </a:r>
            <a:endParaRPr lang="ru-RU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itka Banner" panose="02000505000000020004" pitchFamily="2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56045" y="1749245"/>
            <a:ext cx="7787955" cy="4275740"/>
          </a:xfrm>
        </p:spPr>
        <p:txBody>
          <a:bodyPr>
            <a:noAutofit/>
          </a:bodyPr>
          <a:lstStyle/>
          <a:p>
            <a:pPr marL="1143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b="1" dirty="0">
                <a:latin typeface="Sitka Banner" panose="02000505000000020004" pitchFamily="2" charset="0"/>
              </a:rPr>
              <a:t>Деятельность педагогического коллектива, направленная на улучшение образовательного процесса. </a:t>
            </a:r>
            <a:endParaRPr lang="ru-RU" sz="2400" dirty="0">
              <a:latin typeface="Sitka Banner" panose="02000505000000020004" pitchFamily="2" charset="0"/>
            </a:endParaRPr>
          </a:p>
          <a:p>
            <a:pPr marL="1143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b="1" dirty="0">
                <a:latin typeface="Sitka Banner" panose="02000505000000020004" pitchFamily="2" charset="0"/>
              </a:rPr>
              <a:t>Организационно - педагогические мероприятия. </a:t>
            </a:r>
            <a:endParaRPr lang="ru-RU" sz="2400" b="1" dirty="0" smtClean="0">
              <a:latin typeface="Sitka Banner" panose="02000505000000020004" pitchFamily="2" charset="0"/>
            </a:endParaRPr>
          </a:p>
          <a:p>
            <a:pPr marL="1143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b="1" dirty="0" smtClean="0">
                <a:latin typeface="Sitka Banner" panose="02000505000000020004" pitchFamily="2" charset="0"/>
              </a:rPr>
              <a:t>Методическая </a:t>
            </a:r>
            <a:r>
              <a:rPr lang="ru-RU" sz="2400" b="1" dirty="0">
                <a:latin typeface="Sitka Banner" panose="02000505000000020004" pitchFamily="2" charset="0"/>
              </a:rPr>
              <a:t>работа школы </a:t>
            </a:r>
            <a:endParaRPr lang="ru-RU" sz="2400" b="1" dirty="0" smtClean="0">
              <a:latin typeface="Sitka Banner" panose="02000505000000020004" pitchFamily="2" charset="0"/>
            </a:endParaRPr>
          </a:p>
          <a:p>
            <a:pPr marL="1143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b="1" dirty="0">
                <a:latin typeface="Sitka Banner" panose="02000505000000020004" pitchFamily="2" charset="0"/>
              </a:rPr>
              <a:t>Организация работы с кадрами </a:t>
            </a:r>
            <a:endParaRPr lang="ru-RU" sz="2400" b="1" dirty="0" smtClean="0">
              <a:latin typeface="Sitka Banner" panose="02000505000000020004" pitchFamily="2" charset="0"/>
            </a:endParaRPr>
          </a:p>
          <a:p>
            <a:pPr marL="1143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b="1" dirty="0">
                <a:latin typeface="Sitka Banner" panose="02000505000000020004" pitchFamily="2" charset="0"/>
              </a:rPr>
              <a:t>Деятельность </a:t>
            </a:r>
            <a:r>
              <a:rPr lang="ru-RU" sz="2400" b="1" dirty="0" err="1">
                <a:latin typeface="Sitka Banner" panose="02000505000000020004" pitchFamily="2" charset="0"/>
              </a:rPr>
              <a:t>педколлектива</a:t>
            </a:r>
            <a:r>
              <a:rPr lang="ru-RU" sz="2400" b="1" dirty="0">
                <a:latin typeface="Sitka Banner" panose="02000505000000020004" pitchFamily="2" charset="0"/>
              </a:rPr>
              <a:t>, направленная на улучшение образовательного процесса</a:t>
            </a:r>
            <a:r>
              <a:rPr lang="ru-RU" sz="2400" dirty="0">
                <a:latin typeface="Sitka Banner" panose="02000505000000020004" pitchFamily="2" charset="0"/>
              </a:rPr>
              <a:t> </a:t>
            </a:r>
            <a:endParaRPr lang="ru-RU" sz="2400" dirty="0" smtClean="0">
              <a:latin typeface="Sitka Banner" panose="02000505000000020004" pitchFamily="2" charset="0"/>
            </a:endParaRPr>
          </a:p>
          <a:p>
            <a:pPr marL="1143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b="1" dirty="0" err="1">
                <a:latin typeface="Sitka Banner" panose="02000505000000020004" pitchFamily="2" charset="0"/>
              </a:rPr>
              <a:t>Внутришкольный</a:t>
            </a:r>
            <a:r>
              <a:rPr lang="ru-RU" sz="2400" b="1" dirty="0">
                <a:latin typeface="Sitka Banner" panose="02000505000000020004" pitchFamily="2" charset="0"/>
              </a:rPr>
              <a:t> контроль на 2023-2024 учебный год</a:t>
            </a:r>
            <a:r>
              <a:rPr lang="ru-RU" sz="2400" dirty="0">
                <a:latin typeface="Sitka Banner" panose="02000505000000020004" pitchFamily="2" charset="0"/>
              </a:rPr>
              <a:t> </a:t>
            </a:r>
          </a:p>
          <a:p>
            <a:pPr marL="1143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b="1" dirty="0" err="1">
                <a:latin typeface="Sitka Banner" panose="02000505000000020004" pitchFamily="2" charset="0"/>
              </a:rPr>
              <a:t>Профориентационная</a:t>
            </a:r>
            <a:r>
              <a:rPr lang="ru-RU" sz="2400" b="1" dirty="0">
                <a:latin typeface="Sitka Banner" panose="02000505000000020004" pitchFamily="2" charset="0"/>
              </a:rPr>
              <a:t> работа. </a:t>
            </a:r>
            <a:endParaRPr lang="ru-RU" sz="2400" b="1" dirty="0" smtClean="0">
              <a:latin typeface="Sitka Banner" panose="02000505000000020004" pitchFamily="2" charset="0"/>
            </a:endParaRPr>
          </a:p>
          <a:p>
            <a:pPr marL="1143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400" b="1" dirty="0">
                <a:latin typeface="Sitka Banner" panose="02000505000000020004" pitchFamily="2" charset="0"/>
              </a:rPr>
              <a:t>Ожидаемые результаты в конце 2023 – 2024 учебного года. </a:t>
            </a:r>
            <a:endParaRPr lang="ru-RU" sz="2400" b="1" dirty="0" smtClean="0"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4669</TotalTime>
  <Words>1386</Words>
  <Application>Microsoft Office PowerPoint</Application>
  <PresentationFormat>Экран (4:3)</PresentationFormat>
  <Paragraphs>326</Paragraphs>
  <Slides>50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1_Office Theme</vt:lpstr>
      <vt:lpstr>Методическая работа  в МКОУ «Касумкентская СОШ №2»</vt:lpstr>
      <vt:lpstr> Школа начинается с Учителя…  </vt:lpstr>
      <vt:lpstr>Общешкольная методическая тема</vt:lpstr>
      <vt:lpstr>Цель методической работы</vt:lpstr>
      <vt:lpstr>Презентация PowerPoint</vt:lpstr>
      <vt:lpstr>Презентация PowerPoint</vt:lpstr>
      <vt:lpstr>Презентация PowerPoint</vt:lpstr>
      <vt:lpstr>  </vt:lpstr>
      <vt:lpstr>СИСТЕМА РАБОТЫ НАД ЕДИНОЙ МЕТОДИЧЕСКОЙ ТЕМОЙ</vt:lpstr>
      <vt:lpstr>КАДРОВЫЙ СОСТАВ ШКОЛЫ</vt:lpstr>
      <vt:lpstr>Распределение персонала по стажу работы</vt:lpstr>
      <vt:lpstr>КУРСОВАЯ ПОДГОТОВКА ПЕД. КАДРОВ</vt:lpstr>
      <vt:lpstr>АТТЕСТАЦИЯ ПЕД. КАДРОВ</vt:lpstr>
      <vt:lpstr>Работа методических объединений учителей</vt:lpstr>
      <vt:lpstr>Презентация PowerPoint</vt:lpstr>
      <vt:lpstr>ФОРМЫ РАБОТЫ  ШМО</vt:lpstr>
      <vt:lpstr>РАБОТА НАД ЕДИНОЙ ТЕМОЙ  </vt:lpstr>
      <vt:lpstr>ОСНОВНАЯ РАБОТА МС</vt:lpstr>
      <vt:lpstr> ФОРМЫ РАБОТЫ МС</vt:lpstr>
      <vt:lpstr> САМООБРАЗОВАНИЕ</vt:lpstr>
      <vt:lpstr> НАСТАВНИЧЕСТВО</vt:lpstr>
      <vt:lpstr> ТИПЫ НАСТАВНИКОВ</vt:lpstr>
      <vt:lpstr> РЕЗУЛЬТАТЫ  НАСТАВНИЧЕСТВА</vt:lpstr>
      <vt:lpstr> ОБОБЩЕНИЕ ПЕДАГОГИЧЕСКОГО ОПЫТА -  </vt:lpstr>
      <vt:lpstr>ФОРМЫ ОБОБЩЕНИЯ ОПЫТА</vt:lpstr>
      <vt:lpstr>ФОРМЫ РАСПРОСТРАНЕНИЯ ОПЫТА</vt:lpstr>
      <vt:lpstr>ОРГАНИЗАЦИЯ МЕТОДИЧЕСКОГО СОПРОВОЖДЕНИЯ ПЕДАГОГА К ЕГЭ</vt:lpstr>
      <vt:lpstr>ИНФОРМАЦИОННО-МЕТОДИЧЕСКАЯ ДЕЯТЕЛЬНОСТЬ</vt:lpstr>
      <vt:lpstr>ПРЕДМЕТНАЯ (СОДЕРЖАТЕЛЬНАЯ) ГОТОВНОСТЬ</vt:lpstr>
      <vt:lpstr> ОРГАНИЗАЦИОННО-МЕТОДИЧЕСКАЯ ДЕЯТЕЛЬНОСТЬ </vt:lpstr>
      <vt:lpstr> АЛГОРИТМ ПОДГОТОВКИ К ГИА </vt:lpstr>
      <vt:lpstr> ФУНКЦИОНАЛЬНАЯ ГРАМОТНОСТЬ  </vt:lpstr>
      <vt:lpstr> ЗАДАЧИ ФУНКЦИОНАЛЬНОЙ ГРАМОТНОСТИ </vt:lpstr>
      <vt:lpstr> НАПРАВЛЕНИЯ ФУНКЦИОНАЛЬНОЙ ГРАМОТНОСТИ </vt:lpstr>
      <vt:lpstr>  ОТВЕТСТВЕННЫЕ ПО НАПРАВЛЕНИЯМ ФУНКЦИОНАЛЬНОЙ ГРАМОТНОСТИ </vt:lpstr>
      <vt:lpstr> ВПР </vt:lpstr>
      <vt:lpstr>  ПРИНЦИПЫ ПОДГОТОВКИ К ВПР  </vt:lpstr>
      <vt:lpstr>Презентация PowerPoint</vt:lpstr>
      <vt:lpstr>Презентация PowerPoint</vt:lpstr>
      <vt:lpstr>МЕТОДИЧЕСКОЕ СОПРОВОЖДЕНИЕ ОДАРЕННЫХ ДЕТЕЙ В ОБРАЗОВАТЕЛЬРНОМ ПРОСТРАНСТВЕ </vt:lpstr>
      <vt:lpstr>НАПРАВЛЕНИЯ МЕТОДИЧЕСКОГО СОПРОВОЖДЕНИЯ ОДАРЕННЫХ ДЕТЕЙ </vt:lpstr>
      <vt:lpstr> ПРОФОРИЕНТАЦИОННАЯ РАБОТА В ШКОЛЕ   </vt:lpstr>
      <vt:lpstr>  В ПРОЕКТЕ ЗАПЛАНИРОВАНО  ТРИ УРОКА:   </vt:lpstr>
      <vt:lpstr>КЛЮЧЕВЫЕ НАПРАВЛЕНИЯ</vt:lpstr>
      <vt:lpstr> Методическое сопровождение воспитательной работы  </vt:lpstr>
      <vt:lpstr>Доля учителей, занимающихся на РЭШ</vt:lpstr>
      <vt:lpstr>Доля учащихся, занимающихся на РЭШ</vt:lpstr>
      <vt:lpstr>Презентация PowerPoint</vt:lpstr>
      <vt:lpstr>Доля учителей, прошедших КП 2022-2024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ИМЦ</cp:lastModifiedBy>
  <cp:revision>165</cp:revision>
  <dcterms:created xsi:type="dcterms:W3CDTF">2013-08-21T19:17:07Z</dcterms:created>
  <dcterms:modified xsi:type="dcterms:W3CDTF">2024-04-02T12:47:58Z</dcterms:modified>
</cp:coreProperties>
</file>